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3"/>
  </p:notesMasterIdLst>
  <p:handoutMasterIdLst>
    <p:handoutMasterId r:id="rId64"/>
  </p:handoutMasterIdLst>
  <p:sldIdLst>
    <p:sldId id="569" r:id="rId2"/>
    <p:sldId id="584" r:id="rId3"/>
    <p:sldId id="585" r:id="rId4"/>
    <p:sldId id="586" r:id="rId5"/>
    <p:sldId id="587" r:id="rId6"/>
    <p:sldId id="588" r:id="rId7"/>
    <p:sldId id="589" r:id="rId8"/>
    <p:sldId id="590" r:id="rId9"/>
    <p:sldId id="591" r:id="rId10"/>
    <p:sldId id="592" r:id="rId11"/>
    <p:sldId id="593" r:id="rId12"/>
    <p:sldId id="594" r:id="rId13"/>
    <p:sldId id="595" r:id="rId14"/>
    <p:sldId id="597" r:id="rId15"/>
    <p:sldId id="598" r:id="rId16"/>
    <p:sldId id="599" r:id="rId17"/>
    <p:sldId id="600" r:id="rId18"/>
    <p:sldId id="601" r:id="rId19"/>
    <p:sldId id="576" r:id="rId20"/>
    <p:sldId id="526" r:id="rId21"/>
    <p:sldId id="479" r:id="rId22"/>
    <p:sldId id="480" r:id="rId23"/>
    <p:sldId id="481" r:id="rId24"/>
    <p:sldId id="582" r:id="rId25"/>
    <p:sldId id="482" r:id="rId26"/>
    <p:sldId id="483" r:id="rId27"/>
    <p:sldId id="484" r:id="rId28"/>
    <p:sldId id="485" r:id="rId29"/>
    <p:sldId id="486" r:id="rId30"/>
    <p:sldId id="487" r:id="rId31"/>
    <p:sldId id="577" r:id="rId32"/>
    <p:sldId id="489" r:id="rId33"/>
    <p:sldId id="490" r:id="rId34"/>
    <p:sldId id="491" r:id="rId35"/>
    <p:sldId id="492" r:id="rId36"/>
    <p:sldId id="493" r:id="rId37"/>
    <p:sldId id="494" r:id="rId38"/>
    <p:sldId id="578" r:id="rId39"/>
    <p:sldId id="496" r:id="rId40"/>
    <p:sldId id="497" r:id="rId41"/>
    <p:sldId id="498" r:id="rId42"/>
    <p:sldId id="519" r:id="rId43"/>
    <p:sldId id="529" r:id="rId44"/>
    <p:sldId id="530" r:id="rId45"/>
    <p:sldId id="579" r:id="rId46"/>
    <p:sldId id="531" r:id="rId47"/>
    <p:sldId id="580" r:id="rId48"/>
    <p:sldId id="532" r:id="rId49"/>
    <p:sldId id="533" r:id="rId50"/>
    <p:sldId id="535" r:id="rId51"/>
    <p:sldId id="536" r:id="rId52"/>
    <p:sldId id="537" r:id="rId53"/>
    <p:sldId id="538" r:id="rId54"/>
    <p:sldId id="539" r:id="rId55"/>
    <p:sldId id="540" r:id="rId56"/>
    <p:sldId id="581" r:id="rId57"/>
    <p:sldId id="541" r:id="rId58"/>
    <p:sldId id="542" r:id="rId59"/>
    <p:sldId id="543" r:id="rId60"/>
    <p:sldId id="534" r:id="rId61"/>
    <p:sldId id="583" r:id="rId62"/>
  </p:sldIdLst>
  <p:sldSz cx="12192000" cy="6858000"/>
  <p:notesSz cx="7099300" cy="10234613"/>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97" autoAdjust="0"/>
    <p:restoredTop sz="94637" autoAdjust="0"/>
  </p:normalViewPr>
  <p:slideViewPr>
    <p:cSldViewPr>
      <p:cViewPr>
        <p:scale>
          <a:sx n="154" d="100"/>
          <a:sy n="154" d="100"/>
        </p:scale>
        <p:origin x="680" y="15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tags" Target="tags/tag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image" Target="../media/image62.png"/><Relationship Id="rId2" Type="http://schemas.openxmlformats.org/officeDocument/2006/relationships/image" Target="../media/image6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4011443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478304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a:t>
            </a:fld>
            <a:endParaRPr lang="en-US"/>
          </a:p>
        </p:txBody>
      </p:sp>
    </p:spTree>
    <p:extLst>
      <p:ext uri="{BB962C8B-B14F-4D97-AF65-F5344CB8AC3E}">
        <p14:creationId xmlns:p14="http://schemas.microsoft.com/office/powerpoint/2010/main" val="147151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15</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extLst>
      <p:ext uri="{BB962C8B-B14F-4D97-AF65-F5344CB8AC3E}">
        <p14:creationId xmlns:p14="http://schemas.microsoft.com/office/powerpoint/2010/main" val="1701525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60920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65200"/>
            <a:fld id="{6FA1E42E-5FE5-4695-BF4E-B1F8A44E7D4E}" type="slidenum">
              <a:rPr lang="en-US" smtClean="0"/>
              <a:pPr defTabSz="965200"/>
              <a:t>27</a:t>
            </a:fld>
            <a:endParaRPr lang="en-US" smtClean="0"/>
          </a:p>
        </p:txBody>
      </p:sp>
      <p:sp>
        <p:nvSpPr>
          <p:cNvPr id="75779" name="Rectangle 2"/>
          <p:cNvSpPr>
            <a:spLocks noGrp="1" noRot="1" noChangeAspect="1" noChangeArrowheads="1" noTextEdit="1"/>
          </p:cNvSpPr>
          <p:nvPr>
            <p:ph type="sldImg"/>
          </p:nvPr>
        </p:nvSpPr>
        <p:spPr>
          <a:xfrm>
            <a:off x="138113" y="768350"/>
            <a:ext cx="6823075" cy="3838575"/>
          </a:xfrm>
          <a:ln/>
        </p:spPr>
      </p:sp>
      <p:sp>
        <p:nvSpPr>
          <p:cNvPr id="757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65200"/>
            <a:fld id="{487ABB99-7FAB-4D76-A882-7FB521C369F4}" type="slidenum">
              <a:rPr lang="en-US" smtClean="0"/>
              <a:pPr defTabSz="965200"/>
              <a:t>28</a:t>
            </a:fld>
            <a:endParaRPr lang="en-US" smtClean="0"/>
          </a:p>
        </p:txBody>
      </p:sp>
      <p:sp>
        <p:nvSpPr>
          <p:cNvPr id="76803" name="Rectangle 2"/>
          <p:cNvSpPr>
            <a:spLocks noGrp="1" noRot="1" noChangeAspect="1" noChangeArrowheads="1" noTextEdit="1"/>
          </p:cNvSpPr>
          <p:nvPr>
            <p:ph type="sldImg"/>
          </p:nvPr>
        </p:nvSpPr>
        <p:spPr>
          <a:xfrm>
            <a:off x="138113" y="768350"/>
            <a:ext cx="6823075" cy="3838575"/>
          </a:xfrm>
          <a:ln/>
        </p:spPr>
      </p:sp>
      <p:sp>
        <p:nvSpPr>
          <p:cNvPr id="768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p>
          <a:p>
            <a:endParaRPr lang="en-US" baseline="0" dirty="0" smtClean="0"/>
          </a:p>
          <a:p>
            <a:r>
              <a:rPr lang="en-US" baseline="0" dirty="0" smtClean="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a:t>
            </a:fld>
            <a:endParaRPr lang="en-US"/>
          </a:p>
        </p:txBody>
      </p:sp>
    </p:spTree>
    <p:extLst>
      <p:ext uri="{BB962C8B-B14F-4D97-AF65-F5344CB8AC3E}">
        <p14:creationId xmlns:p14="http://schemas.microsoft.com/office/powerpoint/2010/main" val="1445613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b="1" dirty="0" smtClean="0"/>
          </a:p>
          <a:p>
            <a:r>
              <a:rPr lang="en-US" b="1" dirty="0" smtClean="0"/>
              <a:t>For linear classification, we have a separating hyperplane. </a:t>
            </a:r>
            <a:r>
              <a:rPr lang="en-US" b="1" baseline="0" dirty="0" smtClean="0"/>
              <a:t> Separation is orthogonal to w.  ((Draw this at a right angle to w)).  Everything on the same side as w is the positive class  Everything on the other side is the negative class. </a:t>
            </a:r>
            <a:endParaRPr lang="en-US" b="1" dirty="0" smtClean="0"/>
          </a:p>
          <a:p>
            <a:r>
              <a:rPr lang="en-US" b="1" dirty="0" smtClean="0"/>
              <a:t>For x2, the angle between w</a:t>
            </a:r>
            <a:r>
              <a:rPr lang="en-US" b="1" baseline="0" dirty="0" smtClean="0"/>
              <a:t> and f(x2) &gt; 90 degrees, so it is negative.</a:t>
            </a:r>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If we compute the inner product</a:t>
            </a:r>
            <a:r>
              <a:rPr lang="en-US" b="1" baseline="0" dirty="0" smtClean="0"/>
              <a:t> then we’ll get a negative class when the angle is &gt; 90 degrees like f(x_2).  </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a:t>
            </a:fld>
            <a:endParaRPr lang="en-US"/>
          </a:p>
        </p:txBody>
      </p:sp>
    </p:spTree>
    <p:extLst>
      <p:ext uri="{BB962C8B-B14F-4D97-AF65-F5344CB8AC3E}">
        <p14:creationId xmlns:p14="http://schemas.microsoft.com/office/powerpoint/2010/main" val="181229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 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a:t>
            </a:fld>
            <a:endParaRPr lang="en-US" smtClean="0"/>
          </a:p>
        </p:txBody>
      </p:sp>
    </p:spTree>
    <p:extLst>
      <p:ext uri="{BB962C8B-B14F-4D97-AF65-F5344CB8AC3E}">
        <p14:creationId xmlns:p14="http://schemas.microsoft.com/office/powerpoint/2010/main" val="72137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89649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937643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a:t>
            </a:r>
            <a:r>
              <a:rPr lang="en-US" smtClean="0"/>
              <a:t>need to do </a:t>
            </a:r>
            <a:r>
              <a:rPr lang="en-US" dirty="0" smtClean="0"/>
              <a:t>at most this many passes.</a:t>
            </a:r>
          </a:p>
          <a:p>
            <a:r>
              <a:rPr lang="en-US" dirty="0" smtClean="0"/>
              <a:t>K is the number of</a:t>
            </a:r>
            <a:r>
              <a:rPr lang="en-US" baseline="0" dirty="0" smtClean="0"/>
              <a:t> features.  The more features that you have the longer it will take to converge.</a:t>
            </a:r>
          </a:p>
          <a:p>
            <a:r>
              <a:rPr lang="en-US" baseline="0" dirty="0" smtClean="0"/>
              <a:t>Delta squared is the margin.  If you have a </a:t>
            </a:r>
            <a:r>
              <a:rPr lang="en-US" sz="1200" dirty="0" smtClean="0"/>
              <a:t>separable </a:t>
            </a:r>
            <a:r>
              <a:rPr lang="en-US" baseline="0" dirty="0" smtClean="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1885973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51904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smtClean="0"/>
              <a:t>The plus one gives us some margin.</a:t>
            </a:r>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1200184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2.png"/><Relationship Id="rId5" Type="http://schemas.openxmlformats.org/officeDocument/2006/relationships/oleObject" Target="../embeddings/oleObject2.bin"/><Relationship Id="rId6" Type="http://schemas.openxmlformats.org/officeDocument/2006/relationships/image" Target="../media/image33.png"/><Relationship Id="rId7" Type="http://schemas.openxmlformats.org/officeDocument/2006/relationships/oleObject" Target="../embeddings/oleObject3.bin"/><Relationship Id="rId8" Type="http://schemas.openxmlformats.org/officeDocument/2006/relationships/image" Target="../media/image3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slideLayout" Target="../slideLayouts/slideLayout2.xml"/><Relationship Id="rId7" Type="http://schemas.openxmlformats.org/officeDocument/2006/relationships/notesSlide" Target="../notesSlides/notesSlide8.xml"/><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8.png"/><Relationship Id="rId17" Type="http://schemas.openxmlformats.org/officeDocument/2006/relationships/image" Target="../media/image27.png"/><Relationship Id="rId18" Type="http://schemas.openxmlformats.org/officeDocument/2006/relationships/image" Target="../media/image4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tags" Target="../tags/tag42.xml"/><Relationship Id="rId7" Type="http://schemas.openxmlformats.org/officeDocument/2006/relationships/tags" Target="../tags/tag43.xml"/><Relationship Id="rId8" Type="http://schemas.openxmlformats.org/officeDocument/2006/relationships/tags" Target="../tags/tag44.xml"/><Relationship Id="rId9" Type="http://schemas.openxmlformats.org/officeDocument/2006/relationships/slideLayout" Target="../slideLayouts/slideLayout2.xml"/><Relationship Id="rId10"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tags" Target="../tags/tag48.xml"/><Relationship Id="rId5" Type="http://schemas.openxmlformats.org/officeDocument/2006/relationships/tags" Target="../tags/tag49.xml"/><Relationship Id="rId6" Type="http://schemas.openxmlformats.org/officeDocument/2006/relationships/slideLayout" Target="../slideLayouts/slideLayout2.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 Type="http://schemas.openxmlformats.org/officeDocument/2006/relationships/tags" Target="../tags/tag45.xml"/><Relationship Id="rId2" Type="http://schemas.openxmlformats.org/officeDocument/2006/relationships/tags" Target="../tags/tag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slideLayout" Target="../slideLayouts/slideLayout2.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tags" Target="../tags/tag50.xml"/><Relationship Id="rId2" Type="http://schemas.openxmlformats.org/officeDocument/2006/relationships/tags" Target="../tags/tag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58.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3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oleObject" Target="../embeddings/oleObject5.bin"/><Relationship Id="rId5" Type="http://schemas.openxmlformats.org/officeDocument/2006/relationships/image" Target="../media/image6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62.png"/><Relationship Id="rId5" Type="http://schemas.openxmlformats.org/officeDocument/2006/relationships/oleObject" Target="../embeddings/oleObject7.bin"/><Relationship Id="rId6" Type="http://schemas.openxmlformats.org/officeDocument/2006/relationships/image" Target="../media/image63.png"/><Relationship Id="rId7" Type="http://schemas.openxmlformats.org/officeDocument/2006/relationships/oleObject" Target="../embeddings/oleObject8.bin"/><Relationship Id="rId8" Type="http://schemas.openxmlformats.org/officeDocument/2006/relationships/image" Target="../media/image64.png"/><Relationship Id="rId9" Type="http://schemas.openxmlformats.org/officeDocument/2006/relationships/oleObject" Target="../embeddings/oleObject9.bin"/><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67.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 Type="http://schemas.openxmlformats.org/officeDocument/2006/relationships/vmlDrawing" Target="../drawings/vmlDrawing5.vml"/><Relationship Id="rId2" Type="http://schemas.openxmlformats.org/officeDocument/2006/relationships/tags" Target="../tags/tag54.xml"/><Relationship Id="rId3" Type="http://schemas.openxmlformats.org/officeDocument/2006/relationships/tags" Target="../tags/tag55.xml"/><Relationship Id="rId4" Type="http://schemas.openxmlformats.org/officeDocument/2006/relationships/slideLayout" Target="../slideLayouts/slideLayout2.xml"/><Relationship Id="rId5" Type="http://schemas.openxmlformats.org/officeDocument/2006/relationships/image" Target="../media/image68.png"/><Relationship Id="rId6" Type="http://schemas.openxmlformats.org/officeDocument/2006/relationships/image" Target="../media/image69.wmf"/><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8.png"/><Relationship Id="rId5" Type="http://schemas.openxmlformats.org/officeDocument/2006/relationships/image" Target="../media/image76.png"/><Relationship Id="rId1" Type="http://schemas.openxmlformats.org/officeDocument/2006/relationships/tags" Target="../tags/tag56.xml"/><Relationship Id="rId2" Type="http://schemas.openxmlformats.org/officeDocument/2006/relationships/tags" Target="../tags/tag5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79.png"/><Relationship Id="rId5" Type="http://schemas.openxmlformats.org/officeDocument/2006/relationships/oleObject" Target="../embeddings/oleObject12.bin"/><Relationship Id="rId6" Type="http://schemas.openxmlformats.org/officeDocument/2006/relationships/image" Target="../media/image80.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13.bin"/><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slideLayout" Target="../slideLayouts/slideLayout2.xml"/><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tags" Target="../tags/tag58.xml"/><Relationship Id="rId2"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2.xml"/><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 Type="http://schemas.openxmlformats.org/officeDocument/2006/relationships/tags" Target="../tags/tag61.xml"/><Relationship Id="rId2" Type="http://schemas.openxmlformats.org/officeDocument/2006/relationships/tags" Target="../tags/tag6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emf"/><Relationship Id="rId7" Type="http://schemas.openxmlformats.org/officeDocument/2006/relationships/image" Target="../media/image98.emf"/><Relationship Id="rId8" Type="http://schemas.openxmlformats.org/officeDocument/2006/relationships/image" Target="../media/image99.emf"/><Relationship Id="rId1" Type="http://schemas.openxmlformats.org/officeDocument/2006/relationships/tags" Target="../tags/tag65.xml"/><Relationship Id="rId2"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100.png"/><Relationship Id="rId1" Type="http://schemas.openxmlformats.org/officeDocument/2006/relationships/tags" Target="../tags/tag67.xml"/><Relationship Id="rId2" Type="http://schemas.openxmlformats.org/officeDocument/2006/relationships/tags" Target="../tags/tag6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0.png"/><Relationship Id="rId1" Type="http://schemas.openxmlformats.org/officeDocument/2006/relationships/tags" Target="../tags/tag69.xml"/><Relationship Id="rId2" Type="http://schemas.openxmlformats.org/officeDocument/2006/relationships/tags" Target="../tags/tag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slideLayout" Target="../slideLayouts/slideLayout2.xml"/><Relationship Id="rId6" Type="http://schemas.openxmlformats.org/officeDocument/2006/relationships/notesSlide" Target="../notesSlides/notesSlide3.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tags" Target="../tags/tag3.xml"/><Relationship Id="rId2"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slideLayout" Target="../slideLayouts/slideLayout2.xml"/><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 Type="http://schemas.openxmlformats.org/officeDocument/2006/relationships/tags" Target="../tags/tag71.xml"/><Relationship Id="rId2" Type="http://schemas.openxmlformats.org/officeDocument/2006/relationships/tags" Target="../tags/tag7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46.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2.xml"/><Relationship Id="rId3" Type="http://schemas.openxmlformats.org/officeDocument/2006/relationships/image" Target="../media/image1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0" Type="http://schemas.openxmlformats.org/officeDocument/2006/relationships/image" Target="../media/image123.png"/><Relationship Id="rId11"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 Type="http://schemas.openxmlformats.org/officeDocument/2006/relationships/tags" Target="../tags/tag7.xml"/><Relationship Id="rId2" Type="http://schemas.openxmlformats.org/officeDocument/2006/relationships/tags" Target="../tags/tag8.xml"/><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tags" Target="../tags/tag11.xml"/><Relationship Id="rId6" Type="http://schemas.openxmlformats.org/officeDocument/2006/relationships/slideLayout" Target="../slideLayouts/slideLayout2.xml"/><Relationship Id="rId7" Type="http://schemas.openxmlformats.org/officeDocument/2006/relationships/notesSlide" Target="../notesSlides/notesSlide4.xml"/><Relationship Id="rId8" Type="http://schemas.openxmlformats.org/officeDocument/2006/relationships/image" Target="../media/image4.png"/><Relationship Id="rId9" Type="http://schemas.openxmlformats.org/officeDocument/2006/relationships/image" Target="../media/image8.png"/><Relationship Id="rId10"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png"/><Relationship Id="rId1" Type="http://schemas.openxmlformats.org/officeDocument/2006/relationships/tags" Target="../tags/tag76.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slideLayout" Target="../slideLayouts/slideLayout2.xml"/><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1" Type="http://schemas.openxmlformats.org/officeDocument/2006/relationships/tags" Target="../tags/tag77.xml"/><Relationship Id="rId2" Type="http://schemas.openxmlformats.org/officeDocument/2006/relationships/tags" Target="../tags/tag78.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tags" Target="../tags/tag80.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6.xml.rels><?xml version="1.0" encoding="UTF-8" standalone="yes"?>
<Relationships xmlns="http://schemas.openxmlformats.org/package/2006/relationships"><Relationship Id="rId9" Type="http://schemas.openxmlformats.org/officeDocument/2006/relationships/tags" Target="../tags/tag20.xml"/><Relationship Id="rId20" Type="http://schemas.openxmlformats.org/officeDocument/2006/relationships/image" Target="../media/image20.png"/><Relationship Id="rId21" Type="http://schemas.openxmlformats.org/officeDocument/2006/relationships/image" Target="../media/image21.png"/><Relationship Id="rId10" Type="http://schemas.openxmlformats.org/officeDocument/2006/relationships/slideLayout" Target="../slideLayouts/slideLayout2.xml"/><Relationship Id="rId11" Type="http://schemas.openxmlformats.org/officeDocument/2006/relationships/notesSlide" Target="../notesSlides/notesSlide5.xml"/><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tags" Target="../tags/tag17.xml"/><Relationship Id="rId7" Type="http://schemas.openxmlformats.org/officeDocument/2006/relationships/tags" Target="../tags/tag18.xml"/><Relationship Id="rId8" Type="http://schemas.openxmlformats.org/officeDocument/2006/relationships/tags" Target="../tags/tag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washington.edu/research/imagedatabase/demo/kmcluste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8.png"/><Relationship Id="rId15" Type="http://schemas.openxmlformats.org/officeDocument/2006/relationships/image" Target="../media/image27.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slideLayout" Target="../slideLayouts/slideLayout2.xml"/><Relationship Id="rId9" Type="http://schemas.openxmlformats.org/officeDocument/2006/relationships/image" Target="../media/image22.png"/><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2.xml"/><Relationship Id="rId5" Type="http://schemas.openxmlformats.org/officeDocument/2006/relationships/notesSlide" Target="../notesSlides/notesSlide6.xml"/><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tags" Target="../tags/tag28.xml"/><Relationship Id="rId2" Type="http://schemas.openxmlformats.org/officeDocument/2006/relationships/tags" Target="../tags/tag2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1.png"/><Relationship Id="rId1" Type="http://schemas.openxmlformats.org/officeDocument/2006/relationships/tags" Target="../tags/tag31.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Announcements</a:t>
            </a:r>
          </a:p>
        </p:txBody>
      </p:sp>
      <p:sp>
        <p:nvSpPr>
          <p:cNvPr id="13315" name="Content Placeholder 2"/>
          <p:cNvSpPr>
            <a:spLocks noGrp="1"/>
          </p:cNvSpPr>
          <p:nvPr>
            <p:ph idx="1"/>
          </p:nvPr>
        </p:nvSpPr>
        <p:spPr>
          <a:xfrm>
            <a:off x="406400" y="1397001"/>
            <a:ext cx="8509000" cy="4729164"/>
          </a:xfrm>
        </p:spPr>
        <p:txBody>
          <a:bodyPr/>
          <a:lstStyle/>
          <a:p>
            <a:r>
              <a:rPr lang="en-US" sz="2800" dirty="0" smtClean="0"/>
              <a:t>EC3 deadline has </a:t>
            </a:r>
            <a:r>
              <a:rPr lang="en-US" sz="2800" smtClean="0"/>
              <a:t>been extended by 1 week</a:t>
            </a:r>
            <a:endParaRPr lang="en-US" sz="2000" dirty="0" smtClean="0"/>
          </a:p>
          <a:p>
            <a:endParaRPr lang="en-US" sz="280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46"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47"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48"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0312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7289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18040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r>
              <a:rPr lang="en-US" sz="2000" dirty="0" smtClean="0"/>
              <a:t>MIRA = </a:t>
            </a:r>
            <a:r>
              <a:rPr lang="en-US" sz="2000" dirty="0">
                <a:latin typeface="Calibri"/>
                <a:cs typeface="Calibri"/>
              </a:rPr>
              <a:t>Margin Infused Relaxed Algorithm</a:t>
            </a:r>
          </a:p>
          <a:p>
            <a:pPr eaLnBrk="1" hangingPunct="1"/>
            <a:r>
              <a:rPr lang="en-US" sz="2000" dirty="0" smtClean="0"/>
              <a:t>Choose </a:t>
            </a:r>
            <a:r>
              <a:rPr lang="en-US" sz="2000" dirty="0" smtClean="0"/>
              <a:t>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84529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69564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517199253"/>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59743404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extLst>
      <p:ext uri="{BB962C8B-B14F-4D97-AF65-F5344CB8AC3E}">
        <p14:creationId xmlns:p14="http://schemas.microsoft.com/office/powerpoint/2010/main" val="13138477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Kernels and </a:t>
            </a:r>
            <a:r>
              <a:rPr lang="en-US" dirty="0" smtClean="0"/>
              <a:t>Clustering</a:t>
            </a:r>
            <a:endParaRPr lang="en-US"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smtClean="0">
                <a:solidFill>
                  <a:srgbClr val="FF0000"/>
                </a:solidFill>
              </a:rPr>
              <a:t>AIMA section 18.8</a:t>
            </a:r>
          </a:p>
          <a:p>
            <a:pPr algn="ctr"/>
            <a:r>
              <a:rPr lang="en-US" sz="2400" dirty="0" smtClean="0">
                <a:solidFill>
                  <a:srgbClr val="FF0000"/>
                </a:solidFill>
              </a:rPr>
              <a:t>Wikipedia Articles linked from Schedule Page</a:t>
            </a:r>
            <a:endParaRPr lang="en-US" sz="2400" dirty="0"/>
          </a:p>
        </p:txBody>
      </p:sp>
      <p:pic>
        <p:nvPicPr>
          <p:cNvPr id="4" name="Picture 3"/>
          <p:cNvPicPr>
            <a:picLocks noChangeAspect="1"/>
          </p:cNvPicPr>
          <p:nvPr/>
        </p:nvPicPr>
        <p:blipFill>
          <a:blip r:embed="rId3"/>
          <a:stretch>
            <a:fillRect/>
          </a:stretch>
        </p:blipFill>
        <p:spPr>
          <a:xfrm>
            <a:off x="8001000" y="758498"/>
            <a:ext cx="2984500" cy="2717800"/>
          </a:xfrm>
          <a:prstGeom prst="rect">
            <a:avLst/>
          </a:prstGeom>
        </p:spPr>
      </p:pic>
      <p:pic>
        <p:nvPicPr>
          <p:cNvPr id="2" name="Picture 1"/>
          <p:cNvPicPr>
            <a:picLocks noChangeAspect="1"/>
          </p:cNvPicPr>
          <p:nvPr/>
        </p:nvPicPr>
        <p:blipFill>
          <a:blip r:embed="rId4"/>
          <a:stretch>
            <a:fillRect/>
          </a:stretch>
        </p:blipFill>
        <p:spPr>
          <a:xfrm>
            <a:off x="6699250" y="2838455"/>
            <a:ext cx="5588000" cy="3733800"/>
          </a:xfrm>
          <a:prstGeom prst="rect">
            <a:avLst/>
          </a:prstGeom>
        </p:spPr>
      </p:pic>
    </p:spTree>
    <p:extLst>
      <p:ext uri="{BB962C8B-B14F-4D97-AF65-F5344CB8AC3E}">
        <p14:creationId xmlns:p14="http://schemas.microsoft.com/office/powerpoint/2010/main" val="1761959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Case-Based Learning</a:t>
            </a:r>
            <a:endParaRPr lang="en-US" dirty="0"/>
          </a:p>
        </p:txBody>
      </p:sp>
      <p:pic>
        <p:nvPicPr>
          <p:cNvPr id="563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4312" y="1200766"/>
            <a:ext cx="6694488" cy="5199417"/>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smtClean="0">
                <a:solidFill>
                  <a:srgbClr val="FF0000"/>
                </a:solidFill>
              </a:rPr>
              <a:t>Read AIMA  - Section 18.6.3</a:t>
            </a:r>
          </a:p>
          <a:p>
            <a:pPr algn="ctr"/>
            <a:r>
              <a:rPr lang="en-US" sz="2400" dirty="0" smtClean="0">
                <a:solidFill>
                  <a:srgbClr val="FF0000"/>
                </a:solidFill>
              </a:rPr>
              <a:t>And </a:t>
            </a:r>
            <a:r>
              <a:rPr lang="en-US" sz="2400" dirty="0">
                <a:solidFill>
                  <a:srgbClr val="FF0000"/>
                </a:solidFill>
              </a:rPr>
              <a:t> </a:t>
            </a:r>
            <a:r>
              <a:rPr lang="en-US" sz="2400" dirty="0">
                <a:solidFill>
                  <a:srgbClr val="FF0000"/>
                </a:solidFill>
                <a:hlinkClick r:id="rId4"/>
              </a:rPr>
              <a:t>Chapter 1</a:t>
            </a:r>
          </a:p>
          <a:p>
            <a:pPr algn="ctr"/>
            <a:r>
              <a:rPr lang="en-US" sz="2400" dirty="0" smtClean="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1026489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dirty="0" smtClean="0"/>
              <a:t>Non-Separable Data</a:t>
            </a:r>
          </a:p>
        </p:txBody>
      </p:sp>
      <p:graphicFrame>
        <p:nvGraphicFramePr>
          <p:cNvPr id="1384454" name="Object 6"/>
          <p:cNvGraphicFramePr>
            <a:graphicFrameLocks noChangeAspect="1"/>
          </p:cNvGraphicFramePr>
          <p:nvPr/>
        </p:nvGraphicFramePr>
        <p:xfrm>
          <a:off x="3657600" y="2057400"/>
          <a:ext cx="4714875" cy="3724275"/>
        </p:xfrm>
        <a:graphic>
          <a:graphicData uri="http://schemas.openxmlformats.org/presentationml/2006/ole">
            <mc:AlternateContent xmlns:mc="http://schemas.openxmlformats.org/markup-compatibility/2006">
              <mc:Choice xmlns:v="urn:schemas-microsoft-com:vml" Requires="v">
                <p:oleObj spid="_x0000_s3109" name="Photo Editor Photo" r:id="rId3" imgW="4715533" imgH="3723810" progId="MSPhotoEd.3">
                  <p:embed/>
                </p:oleObj>
              </mc:Choice>
              <mc:Fallback>
                <p:oleObj name="Photo Editor Photo" r:id="rId3" imgW="4715533" imgH="3723810" progId="MSPhotoEd.3">
                  <p:embed/>
                  <p:pic>
                    <p:nvPicPr>
                      <p:cNvPr id="0" name="Object 6"/>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057400"/>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en-US" dirty="0" smtClean="0"/>
              <a:t>Case-Based Reasoning</a:t>
            </a:r>
          </a:p>
        </p:txBody>
      </p:sp>
      <p:sp>
        <p:nvSpPr>
          <p:cNvPr id="4101" name="Rectangle 3"/>
          <p:cNvSpPr>
            <a:spLocks noGrp="1" noChangeArrowheads="1"/>
          </p:cNvSpPr>
          <p:nvPr>
            <p:ph idx="1"/>
          </p:nvPr>
        </p:nvSpPr>
        <p:spPr>
          <a:xfrm>
            <a:off x="457200" y="1447800"/>
            <a:ext cx="7162800" cy="4876800"/>
          </a:xfrm>
        </p:spPr>
        <p:txBody>
          <a:bodyPr/>
          <a:lstStyle/>
          <a:p>
            <a:pPr eaLnBrk="1" hangingPunct="1">
              <a:lnSpc>
                <a:spcPct val="80000"/>
              </a:lnSpc>
            </a:pPr>
            <a:r>
              <a:rPr lang="en-US" sz="2400" dirty="0" smtClean="0"/>
              <a:t>Classification from similarity</a:t>
            </a:r>
          </a:p>
          <a:p>
            <a:pPr lvl="1" eaLnBrk="1" hangingPunct="1">
              <a:lnSpc>
                <a:spcPct val="80000"/>
              </a:lnSpc>
            </a:pPr>
            <a:r>
              <a:rPr lang="en-US" sz="2000" dirty="0" smtClean="0"/>
              <a:t>Case-based reasoning</a:t>
            </a:r>
          </a:p>
          <a:p>
            <a:pPr lvl="1" eaLnBrk="1" hangingPunct="1">
              <a:lnSpc>
                <a:spcPct val="80000"/>
              </a:lnSpc>
            </a:pPr>
            <a:r>
              <a:rPr lang="en-US" sz="2000" dirty="0" smtClean="0"/>
              <a:t>Predict an instance’s label using similar instances</a:t>
            </a:r>
          </a:p>
          <a:p>
            <a:pPr lvl="3">
              <a:lnSpc>
                <a:spcPct val="80000"/>
              </a:lnSpc>
            </a:pPr>
            <a:endParaRPr lang="en-US" sz="1200" dirty="0" smtClean="0"/>
          </a:p>
          <a:p>
            <a:pPr eaLnBrk="1" hangingPunct="1">
              <a:lnSpc>
                <a:spcPct val="80000"/>
              </a:lnSpc>
            </a:pPr>
            <a:r>
              <a:rPr lang="en-US" sz="2400" dirty="0" smtClean="0"/>
              <a:t>Nearest-neighbor classification</a:t>
            </a:r>
          </a:p>
          <a:p>
            <a:pPr lvl="1" eaLnBrk="1" hangingPunct="1">
              <a:lnSpc>
                <a:spcPct val="80000"/>
              </a:lnSpc>
            </a:pPr>
            <a:r>
              <a:rPr lang="en-US" sz="2000" dirty="0" smtClean="0"/>
              <a:t>1-NN: copy the label of the most similar data point</a:t>
            </a:r>
          </a:p>
          <a:p>
            <a:pPr lvl="1" eaLnBrk="1" hangingPunct="1">
              <a:lnSpc>
                <a:spcPct val="80000"/>
              </a:lnSpc>
            </a:pPr>
            <a:r>
              <a:rPr lang="en-US" sz="2000" dirty="0" smtClean="0"/>
              <a:t>K-NN: vote the k nearest neighbors (need a weighting scheme)</a:t>
            </a:r>
          </a:p>
          <a:p>
            <a:pPr lvl="1" eaLnBrk="1" hangingPunct="1">
              <a:lnSpc>
                <a:spcPct val="80000"/>
              </a:lnSpc>
            </a:pPr>
            <a:r>
              <a:rPr lang="en-US" sz="2000" dirty="0" smtClean="0"/>
              <a:t>Key issue: how to define similarity</a:t>
            </a:r>
          </a:p>
          <a:p>
            <a:pPr lvl="1" eaLnBrk="1" hangingPunct="1">
              <a:lnSpc>
                <a:spcPct val="80000"/>
              </a:lnSpc>
            </a:pPr>
            <a:r>
              <a:rPr lang="en-US" sz="2000" dirty="0" smtClean="0"/>
              <a:t>Trade-offs: Small k gives relevant neighbors, Large k gives smoother functions</a:t>
            </a:r>
          </a:p>
          <a:p>
            <a:pPr eaLnBrk="1" hangingPunct="1">
              <a:lnSpc>
                <a:spcPct val="80000"/>
              </a:lnSpc>
            </a:pPr>
            <a:endParaRPr lang="en-US" sz="2800" dirty="0" smtClean="0"/>
          </a:p>
        </p:txBody>
      </p:sp>
      <p:sp>
        <p:nvSpPr>
          <p:cNvPr id="4102" name="Text Box 4"/>
          <p:cNvSpPr txBox="1">
            <a:spLocks noChangeArrowheads="1"/>
          </p:cNvSpPr>
          <p:nvPr/>
        </p:nvSpPr>
        <p:spPr bwMode="auto">
          <a:xfrm>
            <a:off x="6934200" y="6553200"/>
            <a:ext cx="5257800" cy="304800"/>
          </a:xfrm>
          <a:prstGeom prst="rect">
            <a:avLst/>
          </a:prstGeom>
          <a:noFill/>
          <a:ln w="9525">
            <a:noFill/>
            <a:miter lim="800000"/>
            <a:headEnd/>
            <a:tailEnd/>
          </a:ln>
        </p:spPr>
        <p:txBody>
          <a:bodyPr>
            <a:spAutoFit/>
          </a:bodyPr>
          <a:lstStyle/>
          <a:p>
            <a:pPr algn="r">
              <a:spcBef>
                <a:spcPct val="50000"/>
              </a:spcBef>
            </a:pPr>
            <a:r>
              <a:rPr lang="en-US" sz="1400" dirty="0">
                <a:latin typeface="Calibri" pitchFamily="34" charset="0"/>
              </a:rPr>
              <a:t>http://www.cs.cmu.edu/~zhuxj/courseproject/knndemo/KNN.html</a:t>
            </a:r>
          </a:p>
        </p:txBody>
      </p:sp>
      <p:pic>
        <p:nvPicPr>
          <p:cNvPr id="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8552" y="4724400"/>
            <a:ext cx="7219047" cy="1752381"/>
          </a:xfrm>
          <a:prstGeom prst="rect">
            <a:avLst/>
          </a:prstGeom>
          <a:noFill/>
        </p:spPr>
      </p:pic>
      <p:grpSp>
        <p:nvGrpSpPr>
          <p:cNvPr id="5" name="Group 4"/>
          <p:cNvGrpSpPr/>
          <p:nvPr/>
        </p:nvGrpSpPr>
        <p:grpSpPr>
          <a:xfrm>
            <a:off x="7924800" y="1676400"/>
            <a:ext cx="3962400" cy="4056847"/>
            <a:chOff x="7924800" y="1676400"/>
            <a:chExt cx="3962400" cy="4056847"/>
          </a:xfrm>
        </p:grpSpPr>
        <p:graphicFrame>
          <p:nvGraphicFramePr>
            <p:cNvPr id="4099" name="Object 6"/>
            <p:cNvGraphicFramePr>
              <a:graphicFrameLocks noChangeAspect="1"/>
            </p:cNvGraphicFramePr>
            <p:nvPr>
              <p:extLst>
                <p:ext uri="{D42A27DB-BD31-4B8C-83A1-F6EECF244321}">
                  <p14:modId xmlns:p14="http://schemas.microsoft.com/office/powerpoint/2010/main" val="1981553622"/>
                </p:ext>
              </p:extLst>
            </p:nvPr>
          </p:nvGraphicFramePr>
          <p:xfrm>
            <a:off x="7924800" y="1752600"/>
            <a:ext cx="3962400" cy="3980647"/>
          </p:xfrm>
          <a:graphic>
            <a:graphicData uri="http://schemas.openxmlformats.org/presentationml/2006/ole">
              <mc:AlternateContent xmlns:mc="http://schemas.openxmlformats.org/markup-compatibility/2006">
                <mc:Choice xmlns:v="urn:schemas-microsoft-com:vml" Requires="v">
                  <p:oleObj spid="_x0000_s4133" name="Photo Editor Photo" r:id="rId4" imgW="3017782" imgH="3032381" progId="MSPhotoEd.3">
                    <p:embed/>
                  </p:oleObj>
                </mc:Choice>
                <mc:Fallback>
                  <p:oleObj name="Photo Editor Photo" r:id="rId4" imgW="3017782" imgH="3032381" progId="MSPhotoEd.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752600"/>
                          <a:ext cx="3962400" cy="3980647"/>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TextBox 2"/>
            <p:cNvSpPr txBox="1"/>
            <p:nvPr/>
          </p:nvSpPr>
          <p:spPr>
            <a:xfrm>
              <a:off x="9418316" y="1676400"/>
              <a:ext cx="319318" cy="369332"/>
            </a:xfrm>
            <a:prstGeom prst="rect">
              <a:avLst/>
            </a:prstGeom>
            <a:noFill/>
          </p:spPr>
          <p:txBody>
            <a:bodyPr wrap="none" rtlCol="0">
              <a:spAutoFit/>
            </a:bodyPr>
            <a:lstStyle/>
            <a:p>
              <a:r>
                <a:rPr lang="en-US" dirty="0"/>
                <a:t>+</a:t>
              </a:r>
              <a:endParaRPr lang="en-US" dirty="0"/>
            </a:p>
          </p:txBody>
        </p:sp>
        <p:sp>
          <p:nvSpPr>
            <p:cNvPr id="8" name="TextBox 7"/>
            <p:cNvSpPr txBox="1"/>
            <p:nvPr/>
          </p:nvSpPr>
          <p:spPr>
            <a:xfrm>
              <a:off x="10072915" y="3029534"/>
              <a:ext cx="290289" cy="406265"/>
            </a:xfrm>
            <a:prstGeom prst="rect">
              <a:avLst/>
            </a:prstGeom>
            <a:noFill/>
          </p:spPr>
          <p:txBody>
            <a:bodyPr wrap="none" rtlCol="0">
              <a:spAutoFit/>
            </a:bodyPr>
            <a:lstStyle/>
            <a:p>
              <a:r>
                <a:rPr lang="en-US" dirty="0" smtClean="0"/>
                <a:t>+</a:t>
              </a:r>
              <a:endParaRPr lang="en-US" dirty="0"/>
            </a:p>
          </p:txBody>
        </p:sp>
        <p:sp>
          <p:nvSpPr>
            <p:cNvPr id="4" name="Rectangle 3"/>
            <p:cNvSpPr/>
            <p:nvPr/>
          </p:nvSpPr>
          <p:spPr>
            <a:xfrm>
              <a:off x="10423434" y="2826402"/>
              <a:ext cx="261610" cy="369332"/>
            </a:xfrm>
            <a:prstGeom prst="rect">
              <a:avLst/>
            </a:prstGeom>
            <a:solidFill>
              <a:srgbClr val="00FF00"/>
            </a:solidFill>
          </p:spPr>
          <p:txBody>
            <a:bodyPr wrap="none">
              <a:spAutoFit/>
            </a:bodyPr>
            <a:lstStyle/>
            <a:p>
              <a:r>
                <a:rPr lang="en-US" dirty="0" smtClean="0">
                  <a:solidFill>
                    <a:sysClr val="windowText" lastClr="000000"/>
                  </a:solidFill>
                </a:rPr>
                <a:t>-</a:t>
              </a:r>
              <a:endParaRPr lang="en-US" dirty="0">
                <a:solidFill>
                  <a:sysClr val="windowText" lastClr="000000"/>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US" dirty="0" smtClean="0"/>
              <a:t>Parametric / Non-Parametric</a:t>
            </a:r>
          </a:p>
        </p:txBody>
      </p:sp>
      <p:sp>
        <p:nvSpPr>
          <p:cNvPr id="5127" name="Rectangle 3"/>
          <p:cNvSpPr>
            <a:spLocks noGrp="1" noChangeArrowheads="1"/>
          </p:cNvSpPr>
          <p:nvPr>
            <p:ph idx="1"/>
          </p:nvPr>
        </p:nvSpPr>
        <p:spPr>
          <a:xfrm>
            <a:off x="762000" y="1341437"/>
            <a:ext cx="8153400" cy="4525963"/>
          </a:xfrm>
        </p:spPr>
        <p:txBody>
          <a:bodyPr/>
          <a:lstStyle/>
          <a:p>
            <a:pPr eaLnBrk="1" hangingPunct="1"/>
            <a:r>
              <a:rPr lang="en-US" sz="2400" dirty="0" smtClean="0"/>
              <a:t>Parametric models:</a:t>
            </a:r>
          </a:p>
          <a:p>
            <a:pPr lvl="1" eaLnBrk="1" hangingPunct="1"/>
            <a:r>
              <a:rPr lang="en-US" sz="2000" dirty="0" smtClean="0"/>
              <a:t>Fixed set of parameters</a:t>
            </a:r>
          </a:p>
          <a:p>
            <a:pPr lvl="1" eaLnBrk="1" hangingPunct="1"/>
            <a:r>
              <a:rPr lang="en-US" sz="2000" dirty="0" smtClean="0"/>
              <a:t>More data means better settings</a:t>
            </a:r>
          </a:p>
          <a:p>
            <a:pPr eaLnBrk="1" hangingPunct="1"/>
            <a:r>
              <a:rPr lang="en-US" sz="2400" dirty="0" smtClean="0"/>
              <a:t>Non-parametric models:</a:t>
            </a:r>
          </a:p>
          <a:p>
            <a:pPr lvl="1" eaLnBrk="1" hangingPunct="1"/>
            <a:r>
              <a:rPr lang="en-US" sz="2000" dirty="0" smtClean="0"/>
              <a:t>Complexity of the classifier increases with data</a:t>
            </a:r>
          </a:p>
          <a:p>
            <a:pPr lvl="1" eaLnBrk="1" hangingPunct="1"/>
            <a:r>
              <a:rPr lang="en-US" sz="2000" dirty="0" smtClean="0"/>
              <a:t>Better in the limit, often worse in the non-limit</a:t>
            </a:r>
          </a:p>
          <a:p>
            <a:pPr eaLnBrk="1" hangingPunct="1"/>
            <a:r>
              <a:rPr lang="en-US" sz="2400" dirty="0" smtClean="0"/>
              <a:t>(K)NN is </a:t>
            </a:r>
            <a:r>
              <a:rPr lang="en-US" sz="2400" dirty="0" smtClean="0">
                <a:solidFill>
                  <a:srgbClr val="CC0000"/>
                </a:solidFill>
              </a:rPr>
              <a:t>non-parametric</a:t>
            </a:r>
          </a:p>
        </p:txBody>
      </p:sp>
      <p:graphicFrame>
        <p:nvGraphicFramePr>
          <p:cNvPr id="5122" name="Object 4"/>
          <p:cNvGraphicFramePr>
            <a:graphicFrameLocks noChangeAspect="1"/>
          </p:cNvGraphicFramePr>
          <p:nvPr/>
        </p:nvGraphicFramePr>
        <p:xfrm>
          <a:off x="1757363" y="4884737"/>
          <a:ext cx="1511300" cy="1516063"/>
        </p:xfrm>
        <a:graphic>
          <a:graphicData uri="http://schemas.openxmlformats.org/presentationml/2006/ole">
            <mc:AlternateContent xmlns:mc="http://schemas.openxmlformats.org/markup-compatibility/2006">
              <mc:Choice xmlns:v="urn:schemas-microsoft-com:vml" Requires="v">
                <p:oleObj spid="_x0000_s5233" name="Photo Editor Photo" r:id="rId3" imgW="3024762" imgH="3032381" progId="MSPhotoEd.3">
                  <p:embed/>
                </p:oleObj>
              </mc:Choice>
              <mc:Fallback>
                <p:oleObj name="Photo Editor Photo" r:id="rId3" imgW="3024762" imgH="3032381"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363" y="4884737"/>
                        <a:ext cx="1511300" cy="1516063"/>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2949" name="Object 5"/>
          <p:cNvGraphicFramePr>
            <a:graphicFrameLocks noChangeAspect="1"/>
          </p:cNvGraphicFramePr>
          <p:nvPr/>
        </p:nvGraphicFramePr>
        <p:xfrm>
          <a:off x="3967163" y="4884737"/>
          <a:ext cx="1516062" cy="1511300"/>
        </p:xfrm>
        <a:graphic>
          <a:graphicData uri="http://schemas.openxmlformats.org/presentationml/2006/ole">
            <mc:AlternateContent xmlns:mc="http://schemas.openxmlformats.org/markup-compatibility/2006">
              <mc:Choice xmlns:v="urn:schemas-microsoft-com:vml" Requires="v">
                <p:oleObj spid="_x0000_s5234" name="Photo Editor Photo" r:id="rId5" imgW="3032381" imgH="3024762" progId="MSPhotoEd.3">
                  <p:embed/>
                </p:oleObj>
              </mc:Choice>
              <mc:Fallback>
                <p:oleObj name="Photo Editor Photo" r:id="rId5" imgW="3032381" imgH="3024762"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163" y="4884737"/>
                        <a:ext cx="1516062" cy="15113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2950" name="Object 6"/>
          <p:cNvGraphicFramePr>
            <a:graphicFrameLocks noChangeAspect="1"/>
          </p:cNvGraphicFramePr>
          <p:nvPr/>
        </p:nvGraphicFramePr>
        <p:xfrm>
          <a:off x="6100763" y="4892675"/>
          <a:ext cx="1511300" cy="1508125"/>
        </p:xfrm>
        <a:graphic>
          <a:graphicData uri="http://schemas.openxmlformats.org/presentationml/2006/ole">
            <mc:AlternateContent xmlns:mc="http://schemas.openxmlformats.org/markup-compatibility/2006">
              <mc:Choice xmlns:v="urn:schemas-microsoft-com:vml" Requires="v">
                <p:oleObj spid="_x0000_s5235" name="Photo Editor Photo" r:id="rId7" imgW="3024762" imgH="3017782" progId="MSPhotoEd.3">
                  <p:embed/>
                </p:oleObj>
              </mc:Choice>
              <mc:Fallback>
                <p:oleObj name="Photo Editor Photo" r:id="rId7" imgW="3024762" imgH="3017782"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0763" y="4892675"/>
                        <a:ext cx="1511300" cy="150812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2951" name="Object 7"/>
          <p:cNvGraphicFramePr>
            <a:graphicFrameLocks noChangeAspect="1"/>
          </p:cNvGraphicFramePr>
          <p:nvPr/>
        </p:nvGraphicFramePr>
        <p:xfrm>
          <a:off x="8310563" y="4881562"/>
          <a:ext cx="1519237" cy="1519238"/>
        </p:xfrm>
        <a:graphic>
          <a:graphicData uri="http://schemas.openxmlformats.org/presentationml/2006/ole">
            <mc:AlternateContent xmlns:mc="http://schemas.openxmlformats.org/markup-compatibility/2006">
              <mc:Choice xmlns:v="urn:schemas-microsoft-com:vml" Requires="v">
                <p:oleObj spid="_x0000_s5236" name="Photo Editor Photo" r:id="rId9" imgW="3040644" imgH="3040644" progId="MSPhotoEd.3">
                  <p:embed/>
                </p:oleObj>
              </mc:Choice>
              <mc:Fallback>
                <p:oleObj name="Photo Editor Photo" r:id="rId9" imgW="3040644" imgH="3040644" progId="MSPhotoEd.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0563" y="4881562"/>
                        <a:ext cx="1519237" cy="151923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362952" name="Picture 8"/>
          <p:cNvPicPr>
            <a:picLocks noChangeAspect="1" noChangeArrowheads="1"/>
          </p:cNvPicPr>
          <p:nvPr/>
        </p:nvPicPr>
        <p:blipFill>
          <a:blip r:embed="rId11" cstate="print"/>
          <a:srcRect/>
          <a:stretch>
            <a:fillRect/>
          </a:stretch>
        </p:blipFill>
        <p:spPr bwMode="auto">
          <a:xfrm>
            <a:off x="8386762" y="1614487"/>
            <a:ext cx="1824038" cy="1828800"/>
          </a:xfrm>
          <a:prstGeom prst="rect">
            <a:avLst/>
          </a:prstGeom>
          <a:noFill/>
          <a:ln w="12700">
            <a:solidFill>
              <a:srgbClr val="000000"/>
            </a:solidFill>
            <a:miter lim="800000"/>
            <a:headEnd/>
            <a:tailEnd/>
          </a:ln>
        </p:spPr>
      </p:pic>
      <p:sp>
        <p:nvSpPr>
          <p:cNvPr id="1362953" name="Text Box 9"/>
          <p:cNvSpPr txBox="1">
            <a:spLocks noChangeArrowheads="1"/>
          </p:cNvSpPr>
          <p:nvPr/>
        </p:nvSpPr>
        <p:spPr bwMode="auto">
          <a:xfrm>
            <a:off x="8920162" y="3595687"/>
            <a:ext cx="838200" cy="366713"/>
          </a:xfrm>
          <a:prstGeom prst="rect">
            <a:avLst/>
          </a:prstGeom>
          <a:noFill/>
          <a:ln w="9525">
            <a:noFill/>
            <a:miter lim="800000"/>
            <a:headEnd/>
            <a:tailEnd/>
          </a:ln>
        </p:spPr>
        <p:txBody>
          <a:bodyPr>
            <a:spAutoFit/>
          </a:bodyPr>
          <a:lstStyle/>
          <a:p>
            <a:pPr algn="ctr">
              <a:spcBef>
                <a:spcPct val="50000"/>
              </a:spcBef>
            </a:pPr>
            <a:r>
              <a:rPr lang="en-US" dirty="0">
                <a:latin typeface="Calibri"/>
                <a:cs typeface="Calibri"/>
              </a:rPr>
              <a:t>Truth</a:t>
            </a:r>
          </a:p>
        </p:txBody>
      </p:sp>
      <p:sp>
        <p:nvSpPr>
          <p:cNvPr id="5130" name="Text Box 10"/>
          <p:cNvSpPr txBox="1">
            <a:spLocks noChangeArrowheads="1"/>
          </p:cNvSpPr>
          <p:nvPr/>
        </p:nvSpPr>
        <p:spPr bwMode="auto">
          <a:xfrm>
            <a:off x="1752600" y="4438650"/>
            <a:ext cx="1524000" cy="400110"/>
          </a:xfrm>
          <a:prstGeom prst="rect">
            <a:avLst/>
          </a:prstGeom>
          <a:noFill/>
          <a:ln w="9525">
            <a:noFill/>
            <a:miter lim="800000"/>
            <a:headEnd/>
            <a:tailEnd/>
          </a:ln>
        </p:spPr>
        <p:txBody>
          <a:bodyPr>
            <a:spAutoFit/>
          </a:bodyPr>
          <a:lstStyle/>
          <a:p>
            <a:pPr algn="ctr">
              <a:spcBef>
                <a:spcPct val="50000"/>
              </a:spcBef>
            </a:pPr>
            <a:r>
              <a:rPr lang="en-US" sz="2000" dirty="0">
                <a:latin typeface="Calibri"/>
                <a:cs typeface="Calibri"/>
              </a:rPr>
              <a:t>2 Examples</a:t>
            </a:r>
          </a:p>
        </p:txBody>
      </p:sp>
      <p:sp>
        <p:nvSpPr>
          <p:cNvPr id="1362955" name="Text Box 11"/>
          <p:cNvSpPr txBox="1">
            <a:spLocks noChangeArrowheads="1"/>
          </p:cNvSpPr>
          <p:nvPr/>
        </p:nvSpPr>
        <p:spPr bwMode="auto">
          <a:xfrm>
            <a:off x="3962400" y="4424362"/>
            <a:ext cx="1524000" cy="400110"/>
          </a:xfrm>
          <a:prstGeom prst="rect">
            <a:avLst/>
          </a:prstGeom>
          <a:noFill/>
          <a:ln w="9525">
            <a:noFill/>
            <a:miter lim="800000"/>
            <a:headEnd/>
            <a:tailEnd/>
          </a:ln>
        </p:spPr>
        <p:txBody>
          <a:bodyPr>
            <a:spAutoFit/>
          </a:bodyPr>
          <a:lstStyle/>
          <a:p>
            <a:pPr algn="ctr">
              <a:spcBef>
                <a:spcPct val="50000"/>
              </a:spcBef>
            </a:pPr>
            <a:r>
              <a:rPr lang="en-US" sz="2000" dirty="0">
                <a:latin typeface="Calibri"/>
                <a:cs typeface="Calibri"/>
              </a:rPr>
              <a:t>10 Examples</a:t>
            </a:r>
          </a:p>
        </p:txBody>
      </p:sp>
      <p:sp>
        <p:nvSpPr>
          <p:cNvPr id="1362956" name="Text Box 12"/>
          <p:cNvSpPr txBox="1">
            <a:spLocks noChangeArrowheads="1"/>
          </p:cNvSpPr>
          <p:nvPr/>
        </p:nvSpPr>
        <p:spPr bwMode="auto">
          <a:xfrm>
            <a:off x="6019800" y="4424362"/>
            <a:ext cx="1676400" cy="400110"/>
          </a:xfrm>
          <a:prstGeom prst="rect">
            <a:avLst/>
          </a:prstGeom>
          <a:noFill/>
          <a:ln w="9525">
            <a:noFill/>
            <a:miter lim="800000"/>
            <a:headEnd/>
            <a:tailEnd/>
          </a:ln>
        </p:spPr>
        <p:txBody>
          <a:bodyPr>
            <a:spAutoFit/>
          </a:bodyPr>
          <a:lstStyle/>
          <a:p>
            <a:pPr algn="ctr">
              <a:spcBef>
                <a:spcPct val="50000"/>
              </a:spcBef>
            </a:pPr>
            <a:r>
              <a:rPr lang="en-US" sz="2000" dirty="0">
                <a:latin typeface="Calibri"/>
                <a:cs typeface="Calibri"/>
              </a:rPr>
              <a:t>100 Examples</a:t>
            </a:r>
          </a:p>
        </p:txBody>
      </p:sp>
      <p:sp>
        <p:nvSpPr>
          <p:cNvPr id="1362957" name="Text Box 13"/>
          <p:cNvSpPr txBox="1">
            <a:spLocks noChangeArrowheads="1"/>
          </p:cNvSpPr>
          <p:nvPr/>
        </p:nvSpPr>
        <p:spPr bwMode="auto">
          <a:xfrm>
            <a:off x="8077200" y="4424362"/>
            <a:ext cx="1981200" cy="400110"/>
          </a:xfrm>
          <a:prstGeom prst="rect">
            <a:avLst/>
          </a:prstGeom>
          <a:noFill/>
          <a:ln w="9525">
            <a:noFill/>
            <a:miter lim="800000"/>
            <a:headEnd/>
            <a:tailEnd/>
          </a:ln>
        </p:spPr>
        <p:txBody>
          <a:bodyPr>
            <a:spAutoFit/>
          </a:bodyPr>
          <a:lstStyle/>
          <a:p>
            <a:pPr algn="ctr">
              <a:spcBef>
                <a:spcPct val="50000"/>
              </a:spcBef>
            </a:pPr>
            <a:r>
              <a:rPr lang="en-US" sz="2000">
                <a:latin typeface="Calibri"/>
                <a:cs typeface="Calibri"/>
              </a:rPr>
              <a:t>10000 Examples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29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29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29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629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629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629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29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62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953" grpId="0"/>
      <p:bldP spid="1362955" grpId="0"/>
      <p:bldP spid="1362956" grpId="0"/>
      <p:bldP spid="13629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smtClean="0"/>
              <a:t>Nearest-Neighbor Classification</a:t>
            </a:r>
          </a:p>
        </p:txBody>
      </p:sp>
      <p:sp>
        <p:nvSpPr>
          <p:cNvPr id="1333251" name="Rectangle 3"/>
          <p:cNvSpPr>
            <a:spLocks noGrp="1" noChangeArrowheads="1"/>
          </p:cNvSpPr>
          <p:nvPr>
            <p:ph idx="1"/>
          </p:nvPr>
        </p:nvSpPr>
        <p:spPr>
          <a:xfrm>
            <a:off x="609600" y="1524000"/>
            <a:ext cx="8229600" cy="4876800"/>
          </a:xfrm>
        </p:spPr>
        <p:txBody>
          <a:bodyPr/>
          <a:lstStyle/>
          <a:p>
            <a:pPr eaLnBrk="1" hangingPunct="1">
              <a:lnSpc>
                <a:spcPct val="80000"/>
              </a:lnSpc>
            </a:pPr>
            <a:r>
              <a:rPr lang="en-US" sz="2400" dirty="0" smtClean="0"/>
              <a:t>Nearest neighbor for digits:</a:t>
            </a:r>
          </a:p>
          <a:p>
            <a:pPr lvl="1" eaLnBrk="1" hangingPunct="1">
              <a:lnSpc>
                <a:spcPct val="80000"/>
              </a:lnSpc>
            </a:pPr>
            <a:r>
              <a:rPr lang="en-US" sz="2000" dirty="0" smtClean="0"/>
              <a:t>Take new image</a:t>
            </a:r>
          </a:p>
          <a:p>
            <a:pPr lvl="1" eaLnBrk="1" hangingPunct="1">
              <a:lnSpc>
                <a:spcPct val="80000"/>
              </a:lnSpc>
            </a:pPr>
            <a:r>
              <a:rPr lang="en-US" sz="2000" dirty="0" smtClean="0"/>
              <a:t>Compare to all training images</a:t>
            </a:r>
          </a:p>
          <a:p>
            <a:pPr lvl="1" eaLnBrk="1" hangingPunct="1">
              <a:lnSpc>
                <a:spcPct val="80000"/>
              </a:lnSpc>
            </a:pPr>
            <a:r>
              <a:rPr lang="en-US" sz="2000" dirty="0" smtClean="0"/>
              <a:t>Assign based on closest example</a:t>
            </a:r>
          </a:p>
          <a:p>
            <a:pPr lvl="1" eaLnBrk="1" hangingPunct="1">
              <a:lnSpc>
                <a:spcPct val="80000"/>
              </a:lnSpc>
            </a:pPr>
            <a:endParaRPr lang="en-US" sz="2000" dirty="0" smtClean="0"/>
          </a:p>
          <a:p>
            <a:pPr eaLnBrk="1" hangingPunct="1">
              <a:lnSpc>
                <a:spcPct val="80000"/>
              </a:lnSpc>
            </a:pPr>
            <a:r>
              <a:rPr lang="en-US" sz="2400" dirty="0" smtClean="0"/>
              <a:t>Encoding: image is vector of intensities: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What’s the similarity function?</a:t>
            </a:r>
          </a:p>
          <a:p>
            <a:pPr lvl="1" eaLnBrk="1" hangingPunct="1">
              <a:lnSpc>
                <a:spcPct val="80000"/>
              </a:lnSpc>
            </a:pPr>
            <a:r>
              <a:rPr lang="en-US" sz="2000" dirty="0" smtClean="0"/>
              <a:t>Dot product of two images vectors?</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r>
              <a:rPr lang="en-US" sz="2000" dirty="0" smtClean="0"/>
              <a:t>Usually normalize vectors so ||x|| = 1</a:t>
            </a:r>
          </a:p>
          <a:p>
            <a:pPr lvl="1" eaLnBrk="1" hangingPunct="1">
              <a:lnSpc>
                <a:spcPct val="80000"/>
              </a:lnSpc>
            </a:pPr>
            <a:r>
              <a:rPr lang="en-US" sz="2000" dirty="0" smtClean="0"/>
              <a:t>min = 0 (when?), max = 1 (when?)</a:t>
            </a:r>
          </a:p>
          <a:p>
            <a:pPr lvl="1" eaLnBrk="1" hangingPunct="1">
              <a:lnSpc>
                <a:spcPct val="80000"/>
              </a:lnSpc>
            </a:pPr>
            <a:endParaRPr lang="en-US" sz="2000" dirty="0" smtClean="0"/>
          </a:p>
          <a:p>
            <a:pPr lvl="1" eaLnBrk="1" hangingPunct="1">
              <a:lnSpc>
                <a:spcPct val="80000"/>
              </a:lnSpc>
              <a:buFont typeface="Wingdings" pitchFamily="2" charset="2"/>
              <a:buNone/>
            </a:pPr>
            <a:r>
              <a:rPr lang="en-US" sz="2000" dirty="0" smtClean="0"/>
              <a:t> </a:t>
            </a:r>
          </a:p>
          <a:p>
            <a:pPr eaLnBrk="1" hangingPunct="1">
              <a:lnSpc>
                <a:spcPct val="80000"/>
              </a:lnSpc>
            </a:pPr>
            <a:endParaRPr lang="en-US" sz="2400" dirty="0" smtClean="0"/>
          </a:p>
        </p:txBody>
      </p:sp>
      <p:pic>
        <p:nvPicPr>
          <p:cNvPr id="6149" name="Picture 4"/>
          <p:cNvPicPr>
            <a:picLocks noChangeAspect="1" noChangeArrowheads="1"/>
          </p:cNvPicPr>
          <p:nvPr/>
        </p:nvPicPr>
        <p:blipFill>
          <a:blip r:embed="rId5" cstate="print"/>
          <a:srcRect/>
          <a:stretch>
            <a:fillRect/>
          </a:stretch>
        </p:blipFill>
        <p:spPr bwMode="auto">
          <a:xfrm>
            <a:off x="10058400" y="1600200"/>
            <a:ext cx="508000" cy="571500"/>
          </a:xfrm>
          <a:prstGeom prst="rect">
            <a:avLst/>
          </a:prstGeom>
          <a:noFill/>
          <a:ln w="9525">
            <a:noFill/>
            <a:miter lim="800000"/>
            <a:headEnd/>
            <a:tailEnd/>
          </a:ln>
        </p:spPr>
      </p:pic>
      <p:pic>
        <p:nvPicPr>
          <p:cNvPr id="6150" name="Picture 5"/>
          <p:cNvPicPr>
            <a:picLocks noChangeAspect="1" noChangeArrowheads="1"/>
          </p:cNvPicPr>
          <p:nvPr/>
        </p:nvPicPr>
        <p:blipFill>
          <a:blip r:embed="rId6" cstate="print"/>
          <a:srcRect/>
          <a:stretch>
            <a:fillRect/>
          </a:stretch>
        </p:blipFill>
        <p:spPr bwMode="auto">
          <a:xfrm>
            <a:off x="10058400" y="2438400"/>
            <a:ext cx="544512" cy="598487"/>
          </a:xfrm>
          <a:prstGeom prst="rect">
            <a:avLst/>
          </a:prstGeom>
          <a:noFill/>
          <a:ln w="9525">
            <a:noFill/>
            <a:miter lim="800000"/>
            <a:headEnd/>
            <a:tailEnd/>
          </a:ln>
        </p:spPr>
      </p:pic>
      <p:pic>
        <p:nvPicPr>
          <p:cNvPr id="6151" name="Picture 6"/>
          <p:cNvPicPr>
            <a:picLocks noChangeAspect="1" noChangeArrowheads="1"/>
          </p:cNvPicPr>
          <p:nvPr/>
        </p:nvPicPr>
        <p:blipFill>
          <a:blip r:embed="rId7" cstate="print"/>
          <a:srcRect/>
          <a:stretch>
            <a:fillRect/>
          </a:stretch>
        </p:blipFill>
        <p:spPr bwMode="auto">
          <a:xfrm>
            <a:off x="9982200" y="3276600"/>
            <a:ext cx="617537" cy="681037"/>
          </a:xfrm>
          <a:prstGeom prst="rect">
            <a:avLst/>
          </a:prstGeom>
          <a:noFill/>
          <a:ln w="9525">
            <a:noFill/>
            <a:miter lim="800000"/>
            <a:headEnd/>
            <a:tailEnd/>
          </a:ln>
        </p:spPr>
      </p:pic>
      <p:pic>
        <p:nvPicPr>
          <p:cNvPr id="6152" name="Picture 7"/>
          <p:cNvPicPr>
            <a:picLocks noChangeAspect="1" noChangeArrowheads="1"/>
          </p:cNvPicPr>
          <p:nvPr/>
        </p:nvPicPr>
        <p:blipFill>
          <a:blip r:embed="rId8" cstate="print"/>
          <a:srcRect/>
          <a:stretch>
            <a:fillRect/>
          </a:stretch>
        </p:blipFill>
        <p:spPr bwMode="auto">
          <a:xfrm>
            <a:off x="9982200" y="4114800"/>
            <a:ext cx="581025" cy="608012"/>
          </a:xfrm>
          <a:prstGeom prst="rect">
            <a:avLst/>
          </a:prstGeom>
          <a:noFill/>
          <a:ln w="9525">
            <a:noFill/>
            <a:miter lim="800000"/>
            <a:headEnd/>
            <a:tailEnd/>
          </a:ln>
        </p:spPr>
      </p:pic>
      <p:pic>
        <p:nvPicPr>
          <p:cNvPr id="6153" name="Picture 8"/>
          <p:cNvPicPr>
            <a:picLocks noChangeAspect="1" noChangeArrowheads="1"/>
          </p:cNvPicPr>
          <p:nvPr/>
        </p:nvPicPr>
        <p:blipFill>
          <a:blip r:embed="rId9" cstate="print"/>
          <a:srcRect/>
          <a:stretch>
            <a:fillRect/>
          </a:stretch>
        </p:blipFill>
        <p:spPr bwMode="auto">
          <a:xfrm>
            <a:off x="9982200" y="4876800"/>
            <a:ext cx="655637" cy="673100"/>
          </a:xfrm>
          <a:prstGeom prst="rect">
            <a:avLst/>
          </a:prstGeom>
          <a:noFill/>
          <a:ln w="9525">
            <a:noFill/>
            <a:miter lim="800000"/>
            <a:headEnd/>
            <a:tailEnd/>
          </a:ln>
        </p:spPr>
      </p:pic>
      <p:pic>
        <p:nvPicPr>
          <p:cNvPr id="6154" name="Picture 9"/>
          <p:cNvPicPr>
            <a:picLocks noChangeAspect="1" noChangeArrowheads="1"/>
          </p:cNvPicPr>
          <p:nvPr/>
        </p:nvPicPr>
        <p:blipFill>
          <a:blip r:embed="rId10" cstate="print"/>
          <a:srcRect/>
          <a:stretch>
            <a:fillRect/>
          </a:stretch>
        </p:blipFill>
        <p:spPr bwMode="auto">
          <a:xfrm>
            <a:off x="9982200" y="5791200"/>
            <a:ext cx="617537" cy="598487"/>
          </a:xfrm>
          <a:prstGeom prst="rect">
            <a:avLst/>
          </a:prstGeom>
          <a:noFill/>
          <a:ln w="9525">
            <a:noFill/>
            <a:miter lim="800000"/>
            <a:headEnd/>
            <a:tailEnd/>
          </a:ln>
        </p:spPr>
      </p:pic>
      <p:graphicFrame>
        <p:nvGraphicFramePr>
          <p:cNvPr id="6146" name="Object 10"/>
          <p:cNvGraphicFramePr>
            <a:graphicFrameLocks noChangeAspect="1"/>
          </p:cNvGraphicFramePr>
          <p:nvPr/>
        </p:nvGraphicFramePr>
        <p:xfrm>
          <a:off x="7467600" y="1981200"/>
          <a:ext cx="606425" cy="685800"/>
        </p:xfrm>
        <a:graphic>
          <a:graphicData uri="http://schemas.openxmlformats.org/presentationml/2006/ole">
            <mc:AlternateContent xmlns:mc="http://schemas.openxmlformats.org/markup-compatibility/2006">
              <mc:Choice xmlns:v="urn:schemas-microsoft-com:vml" Requires="v">
                <p:oleObj spid="_x0000_s6179" name="Photo Editor Photo" r:id="rId11" imgW="457240" imgH="517986" progId="MSPhotoEd.3">
                  <p:embed/>
                </p:oleObj>
              </mc:Choice>
              <mc:Fallback>
                <p:oleObj name="Photo Editor Photo" r:id="rId11" imgW="457240" imgH="517986" progId="MSPhotoEd.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1981200"/>
                        <a:ext cx="60642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333259" name="Picture 11" descr="txp_fig"/>
          <p:cNvPicPr>
            <a:picLocks noChangeAspect="1" noChangeArrowheads="1"/>
          </p:cNvPicPr>
          <p:nvPr>
            <p:custDataLst>
              <p:tags r:id="rId2"/>
            </p:custDataLst>
          </p:nvPr>
        </p:nvPicPr>
        <p:blipFill>
          <a:blip r:embed="rId13" cstate="print"/>
          <a:srcRect/>
          <a:stretch>
            <a:fillRect/>
          </a:stretch>
        </p:blipFill>
        <p:spPr bwMode="auto">
          <a:xfrm>
            <a:off x="2151062" y="3657600"/>
            <a:ext cx="4554538" cy="284163"/>
          </a:xfrm>
          <a:prstGeom prst="rect">
            <a:avLst/>
          </a:prstGeom>
          <a:noFill/>
          <a:ln w="9525">
            <a:noFill/>
            <a:miter lim="800000"/>
            <a:headEnd/>
            <a:tailEnd/>
          </a:ln>
        </p:spPr>
      </p:pic>
      <p:pic>
        <p:nvPicPr>
          <p:cNvPr id="1333260" name="Picture 12"/>
          <p:cNvPicPr>
            <a:picLocks noChangeAspect="1" noChangeArrowheads="1"/>
          </p:cNvPicPr>
          <p:nvPr/>
        </p:nvPicPr>
        <p:blipFill>
          <a:blip r:embed="rId14" cstate="print"/>
          <a:srcRect/>
          <a:stretch>
            <a:fillRect/>
          </a:stretch>
        </p:blipFill>
        <p:spPr bwMode="auto">
          <a:xfrm>
            <a:off x="1617662" y="3581400"/>
            <a:ext cx="404813" cy="457200"/>
          </a:xfrm>
          <a:prstGeom prst="rect">
            <a:avLst/>
          </a:prstGeom>
          <a:noFill/>
          <a:ln w="9525">
            <a:noFill/>
            <a:miter lim="800000"/>
            <a:headEnd/>
            <a:tailEnd/>
          </a:ln>
        </p:spPr>
      </p:pic>
      <p:pic>
        <p:nvPicPr>
          <p:cNvPr id="15" name="Picture 14" descr="txp_fig"/>
          <p:cNvPicPr>
            <a:picLocks noChangeAspect="1"/>
          </p:cNvPicPr>
          <p:nvPr>
            <p:custDataLst>
              <p:tags r:id="rId3"/>
            </p:custDataLst>
          </p:nvPr>
        </p:nvPicPr>
        <p:blipFill>
          <a:blip r:embed="rId15" cstate="print"/>
          <a:srcRect/>
          <a:stretch>
            <a:fillRect/>
          </a:stretch>
        </p:blipFill>
        <p:spPr bwMode="auto">
          <a:xfrm>
            <a:off x="1733550" y="5073650"/>
            <a:ext cx="4591050" cy="717550"/>
          </a:xfrm>
          <a:prstGeom prst="rect">
            <a:avLst/>
          </a:prstGeom>
          <a:noFill/>
          <a:ln w="9525">
            <a:noFill/>
            <a:miter lim="800000"/>
            <a:headEnd/>
            <a:tailEnd/>
          </a:ln>
        </p:spPr>
      </p:pic>
      <p:sp>
        <p:nvSpPr>
          <p:cNvPr id="16" name="TextBox 74"/>
          <p:cNvSpPr txBox="1">
            <a:spLocks noChangeArrowheads="1"/>
          </p:cNvSpPr>
          <p:nvPr/>
        </p:nvSpPr>
        <p:spPr bwMode="auto">
          <a:xfrm>
            <a:off x="11049000" y="16763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17" name="TextBox 75"/>
          <p:cNvSpPr txBox="1">
            <a:spLocks noChangeArrowheads="1"/>
          </p:cNvSpPr>
          <p:nvPr/>
        </p:nvSpPr>
        <p:spPr bwMode="auto">
          <a:xfrm>
            <a:off x="11049000" y="25145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18" name="TextBox 76"/>
          <p:cNvSpPr txBox="1">
            <a:spLocks noChangeArrowheads="1"/>
          </p:cNvSpPr>
          <p:nvPr/>
        </p:nvSpPr>
        <p:spPr bwMode="auto">
          <a:xfrm>
            <a:off x="11049000" y="3428999"/>
            <a:ext cx="381000" cy="400110"/>
          </a:xfrm>
          <a:prstGeom prst="rect">
            <a:avLst/>
          </a:prstGeom>
          <a:noFill/>
          <a:ln w="9525">
            <a:noFill/>
            <a:miter lim="800000"/>
            <a:headEnd/>
            <a:tailEnd/>
          </a:ln>
        </p:spPr>
        <p:txBody>
          <a:bodyPr>
            <a:spAutoFit/>
          </a:bodyPr>
          <a:lstStyle/>
          <a:p>
            <a:r>
              <a:rPr lang="en-US" sz="2000">
                <a:latin typeface="Calibri"/>
                <a:cs typeface="Calibri"/>
              </a:rPr>
              <a:t>2</a:t>
            </a:r>
          </a:p>
        </p:txBody>
      </p:sp>
      <p:sp>
        <p:nvSpPr>
          <p:cNvPr id="21" name="TextBox 74"/>
          <p:cNvSpPr txBox="1">
            <a:spLocks noChangeArrowheads="1"/>
          </p:cNvSpPr>
          <p:nvPr/>
        </p:nvSpPr>
        <p:spPr bwMode="auto">
          <a:xfrm>
            <a:off x="11049000" y="41909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22" name="TextBox 75"/>
          <p:cNvSpPr txBox="1">
            <a:spLocks noChangeArrowheads="1"/>
          </p:cNvSpPr>
          <p:nvPr/>
        </p:nvSpPr>
        <p:spPr bwMode="auto">
          <a:xfrm>
            <a:off x="11049000" y="50291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3" name="TextBox 76"/>
          <p:cNvSpPr txBox="1">
            <a:spLocks noChangeArrowheads="1"/>
          </p:cNvSpPr>
          <p:nvPr/>
        </p:nvSpPr>
        <p:spPr bwMode="auto">
          <a:xfrm>
            <a:off x="11049000" y="5943599"/>
            <a:ext cx="381000" cy="400110"/>
          </a:xfrm>
          <a:prstGeom prst="rect">
            <a:avLst/>
          </a:prstGeom>
          <a:noFill/>
          <a:ln w="9525">
            <a:noFill/>
            <a:miter lim="800000"/>
            <a:headEnd/>
            <a:tailEnd/>
          </a:ln>
        </p:spPr>
        <p:txBody>
          <a:bodyPr>
            <a:spAutoFit/>
          </a:bodyPr>
          <a:lstStyle/>
          <a:p>
            <a:r>
              <a:rPr lang="en-US" sz="2000">
                <a:latin typeface="Calibri"/>
                <a:cs typeface="Calibri"/>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32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3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3251">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325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Functions</a:t>
            </a:r>
            <a:endParaRPr lang="en-US" dirty="0"/>
          </a:p>
        </p:txBody>
      </p:sp>
      <p:sp>
        <p:nvSpPr>
          <p:cNvPr id="3" name="Content Placeholder 2"/>
          <p:cNvSpPr>
            <a:spLocks noGrp="1"/>
          </p:cNvSpPr>
          <p:nvPr>
            <p:ph idx="1"/>
          </p:nvPr>
        </p:nvSpPr>
        <p:spPr/>
        <p:txBody>
          <a:bodyPr/>
          <a:lstStyle/>
          <a:p>
            <a:endParaRPr lang="en-US"/>
          </a:p>
        </p:txBody>
      </p:sp>
      <p:pic>
        <p:nvPicPr>
          <p:cNvPr id="10240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9663" y="1238680"/>
            <a:ext cx="9952037" cy="5390289"/>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Basic Similarity</a:t>
            </a:r>
          </a:p>
        </p:txBody>
      </p:sp>
      <p:sp>
        <p:nvSpPr>
          <p:cNvPr id="39939" name="Rectangle 3"/>
          <p:cNvSpPr>
            <a:spLocks noGrp="1" noChangeArrowheads="1"/>
          </p:cNvSpPr>
          <p:nvPr>
            <p:ph idx="1"/>
          </p:nvPr>
        </p:nvSpPr>
        <p:spPr/>
        <p:txBody>
          <a:bodyPr/>
          <a:lstStyle/>
          <a:p>
            <a:pPr eaLnBrk="1" hangingPunct="1"/>
            <a:r>
              <a:rPr lang="en-US" sz="2800" smtClean="0"/>
              <a:t>Many similarities based on </a:t>
            </a:r>
            <a:r>
              <a:rPr lang="en-US" sz="2800" smtClean="0">
                <a:solidFill>
                  <a:srgbClr val="CC0000"/>
                </a:solidFill>
              </a:rPr>
              <a:t>feature dot products</a:t>
            </a:r>
            <a:r>
              <a:rPr lang="en-US" sz="2800" smtClean="0"/>
              <a:t>:</a:t>
            </a:r>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If features are just the pixels:</a:t>
            </a:r>
          </a:p>
          <a:p>
            <a:pPr eaLnBrk="1" hangingPunct="1"/>
            <a:endParaRPr lang="en-US" sz="2800" smtClean="0"/>
          </a:p>
          <a:p>
            <a:pPr eaLnBrk="1" hangingPunct="1"/>
            <a:endParaRPr lang="en-US" sz="2800" smtClean="0"/>
          </a:p>
          <a:p>
            <a:pPr eaLnBrk="1" hangingPunct="1"/>
            <a:endParaRPr lang="en-US" sz="2800" smtClean="0"/>
          </a:p>
          <a:p>
            <a:pPr eaLnBrk="1" hangingPunct="1"/>
            <a:r>
              <a:rPr lang="en-US" sz="2800" smtClean="0"/>
              <a:t>Note: not all similarities are of this form</a:t>
            </a:r>
          </a:p>
        </p:txBody>
      </p:sp>
      <p:pic>
        <p:nvPicPr>
          <p:cNvPr id="39940" name="Picture 6" descr="txp_fig"/>
          <p:cNvPicPr>
            <a:picLocks noChangeAspect="1"/>
          </p:cNvPicPr>
          <p:nvPr>
            <p:custDataLst>
              <p:tags r:id="rId1"/>
            </p:custDataLst>
          </p:nvPr>
        </p:nvPicPr>
        <p:blipFill>
          <a:blip r:embed="rId4" cstate="print"/>
          <a:srcRect/>
          <a:stretch>
            <a:fillRect/>
          </a:stretch>
        </p:blipFill>
        <p:spPr bwMode="auto">
          <a:xfrm>
            <a:off x="1482725" y="2508250"/>
            <a:ext cx="7356475" cy="774700"/>
          </a:xfrm>
          <a:prstGeom prst="rect">
            <a:avLst/>
          </a:prstGeom>
          <a:noFill/>
          <a:ln w="9525">
            <a:noFill/>
            <a:miter lim="800000"/>
            <a:headEnd/>
            <a:tailEnd/>
          </a:ln>
        </p:spPr>
      </p:pic>
      <p:pic>
        <p:nvPicPr>
          <p:cNvPr id="39941" name="Picture 7" descr="txp_fig"/>
          <p:cNvPicPr>
            <a:picLocks noChangeAspect="1"/>
          </p:cNvPicPr>
          <p:nvPr>
            <p:custDataLst>
              <p:tags r:id="rId2"/>
            </p:custDataLst>
          </p:nvPr>
        </p:nvPicPr>
        <p:blipFill>
          <a:blip r:embed="rId5" cstate="print"/>
          <a:srcRect/>
          <a:stretch>
            <a:fillRect/>
          </a:stretch>
        </p:blipFill>
        <p:spPr bwMode="auto">
          <a:xfrm>
            <a:off x="2420937" y="4495800"/>
            <a:ext cx="4957763" cy="774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smtClean="0"/>
              <a:t>Invariant Metrics</a:t>
            </a:r>
          </a:p>
        </p:txBody>
      </p:sp>
      <p:sp>
        <p:nvSpPr>
          <p:cNvPr id="7174" name="Rectangle 6"/>
          <p:cNvSpPr>
            <a:spLocks noGrp="1" noChangeArrowheads="1"/>
          </p:cNvSpPr>
          <p:nvPr>
            <p:ph idx="1"/>
          </p:nvPr>
        </p:nvSpPr>
        <p:spPr/>
        <p:txBody>
          <a:bodyPr/>
          <a:lstStyle/>
          <a:p>
            <a:pPr eaLnBrk="1" hangingPunct="1"/>
            <a:r>
              <a:rPr lang="en-US" sz="2800" dirty="0" smtClean="0"/>
              <a:t>Better similarity functions use knowledge about vision</a:t>
            </a:r>
          </a:p>
          <a:p>
            <a:pPr eaLnBrk="1" hangingPunct="1"/>
            <a:r>
              <a:rPr lang="en-US" sz="2800" dirty="0" smtClean="0"/>
              <a:t>Example: invariant metrics:</a:t>
            </a:r>
          </a:p>
          <a:p>
            <a:pPr lvl="1" eaLnBrk="1" hangingPunct="1"/>
            <a:r>
              <a:rPr lang="en-US" sz="2400" dirty="0" smtClean="0"/>
              <a:t>Similarities are invariant under certain transformations</a:t>
            </a:r>
          </a:p>
          <a:p>
            <a:pPr lvl="1" eaLnBrk="1" hangingPunct="1"/>
            <a:r>
              <a:rPr lang="en-US" sz="2400" dirty="0" smtClean="0"/>
              <a:t>Rotation, scaling, translation, stroke-thickness…</a:t>
            </a:r>
          </a:p>
          <a:p>
            <a:pPr lvl="1" eaLnBrk="1" hangingPunct="1"/>
            <a:r>
              <a:rPr lang="en-US" sz="2400" dirty="0" err="1" smtClean="0"/>
              <a:t>E.g</a:t>
            </a:r>
            <a:r>
              <a:rPr lang="en-US" sz="2400" dirty="0" smtClean="0"/>
              <a:t>: </a:t>
            </a:r>
          </a:p>
          <a:p>
            <a:pPr lvl="1" eaLnBrk="1" hangingPunct="1">
              <a:buFont typeface="Wingdings" pitchFamily="2" charset="2"/>
              <a:buNone/>
            </a:pPr>
            <a:endParaRPr lang="en-US" sz="3200" dirty="0" smtClean="0"/>
          </a:p>
          <a:p>
            <a:pPr lvl="2" eaLnBrk="1" hangingPunct="1"/>
            <a:endParaRPr lang="en-US" dirty="0" smtClean="0"/>
          </a:p>
          <a:p>
            <a:pPr lvl="2" eaLnBrk="1" hangingPunct="1"/>
            <a:r>
              <a:rPr lang="en-US" dirty="0" smtClean="0"/>
              <a:t>16 x 16 = 256 pixels; a point in 256-dim space</a:t>
            </a:r>
          </a:p>
          <a:p>
            <a:pPr lvl="2" eaLnBrk="1" hangingPunct="1"/>
            <a:r>
              <a:rPr lang="en-US" dirty="0" smtClean="0"/>
              <a:t>These points have small similarity in R</a:t>
            </a:r>
            <a:r>
              <a:rPr lang="en-US" baseline="30000" dirty="0" smtClean="0"/>
              <a:t>256 </a:t>
            </a:r>
            <a:r>
              <a:rPr lang="en-US" dirty="0" smtClean="0"/>
              <a:t>(why?)</a:t>
            </a:r>
          </a:p>
          <a:p>
            <a:pPr lvl="1" eaLnBrk="1" hangingPunct="1"/>
            <a:r>
              <a:rPr lang="en-US" sz="2400" dirty="0" smtClean="0"/>
              <a:t>How can we incorporate such </a:t>
            </a:r>
            <a:r>
              <a:rPr lang="en-US" sz="2400" dirty="0" err="1" smtClean="0"/>
              <a:t>invariances</a:t>
            </a:r>
            <a:r>
              <a:rPr lang="en-US" sz="2400" dirty="0" smtClean="0"/>
              <a:t> into our similarities?</a:t>
            </a:r>
          </a:p>
          <a:p>
            <a:pPr eaLnBrk="1" hangingPunct="1"/>
            <a:endParaRPr lang="en-US" sz="2800" dirty="0" smtClean="0"/>
          </a:p>
        </p:txBody>
      </p:sp>
      <p:graphicFrame>
        <p:nvGraphicFramePr>
          <p:cNvPr id="7170" name="Object 3"/>
          <p:cNvGraphicFramePr>
            <a:graphicFrameLocks noChangeAspect="1"/>
          </p:cNvGraphicFramePr>
          <p:nvPr/>
        </p:nvGraphicFramePr>
        <p:xfrm>
          <a:off x="3048000" y="3648075"/>
          <a:ext cx="838200" cy="838200"/>
        </p:xfrm>
        <a:graphic>
          <a:graphicData uri="http://schemas.openxmlformats.org/presentationml/2006/ole">
            <mc:AlternateContent xmlns:mc="http://schemas.openxmlformats.org/markup-compatibility/2006">
              <mc:Choice xmlns:v="urn:schemas-microsoft-com:vml" Requires="v">
                <p:oleObj spid="_x0000_s7229" name="Photo Editor Photo" r:id="rId3" imgW="838095" imgH="838095" progId="MSPhotoEd.3">
                  <p:embed/>
                </p:oleObj>
              </mc:Choice>
              <mc:Fallback>
                <p:oleObj name="Photo Editor Photo" r:id="rId3" imgW="838095" imgH="838095"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3648075"/>
                        <a:ext cx="838200"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1" name="Object 4"/>
          <p:cNvGraphicFramePr>
            <a:graphicFrameLocks noChangeAspect="1"/>
          </p:cNvGraphicFramePr>
          <p:nvPr/>
        </p:nvGraphicFramePr>
        <p:xfrm>
          <a:off x="4724400" y="3648075"/>
          <a:ext cx="838200" cy="847725"/>
        </p:xfrm>
        <a:graphic>
          <a:graphicData uri="http://schemas.openxmlformats.org/presentationml/2006/ole">
            <mc:AlternateContent xmlns:mc="http://schemas.openxmlformats.org/markup-compatibility/2006">
              <mc:Choice xmlns:v="urn:schemas-microsoft-com:vml" Requires="v">
                <p:oleObj spid="_x0000_s7230" name="Photo Editor Photo" r:id="rId5" imgW="838095" imgH="847843" progId="MSPhotoEd.3">
                  <p:embed/>
                </p:oleObj>
              </mc:Choice>
              <mc:Fallback>
                <p:oleObj name="Photo Editor Photo" r:id="rId5" imgW="838095" imgH="847843" progId="MSPhotoEd.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648075"/>
                        <a:ext cx="838200" cy="84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173" name="Text Box 5"/>
          <p:cNvSpPr txBox="1">
            <a:spLocks noChangeArrowheads="1"/>
          </p:cNvSpPr>
          <p:nvPr/>
        </p:nvSpPr>
        <p:spPr bwMode="auto">
          <a:xfrm>
            <a:off x="6248400" y="6491288"/>
            <a:ext cx="5867400" cy="366712"/>
          </a:xfrm>
          <a:prstGeom prst="rect">
            <a:avLst/>
          </a:prstGeom>
          <a:noFill/>
          <a:ln w="9525">
            <a:noFill/>
            <a:miter lim="800000"/>
            <a:headEnd/>
            <a:tailEnd/>
          </a:ln>
        </p:spPr>
        <p:txBody>
          <a:bodyPr>
            <a:spAutoFit/>
          </a:bodyPr>
          <a:lstStyle/>
          <a:p>
            <a:pPr algn="r">
              <a:spcBef>
                <a:spcPct val="50000"/>
              </a:spcBef>
            </a:pPr>
            <a:r>
              <a:rPr lang="en-US" dirty="0">
                <a:latin typeface="Calibri" pitchFamily="34" charset="0"/>
              </a:rPr>
              <a:t>This and next few slides adapted from Xiao </a:t>
            </a:r>
            <a:r>
              <a:rPr lang="en-US" dirty="0" err="1">
                <a:latin typeface="Calibri" pitchFamily="34" charset="0"/>
              </a:rPr>
              <a:t>Hu</a:t>
            </a:r>
            <a:r>
              <a:rPr lang="en-US" dirty="0">
                <a:latin typeface="Calibri" pitchFamily="34" charset="0"/>
              </a:rPr>
              <a:t>, UIUC</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smtClean="0"/>
              <a:t>Rotation Invariant Metrics</a:t>
            </a:r>
          </a:p>
        </p:txBody>
      </p:sp>
      <p:sp>
        <p:nvSpPr>
          <p:cNvPr id="8196" name="Rectangle 3"/>
          <p:cNvSpPr>
            <a:spLocks noGrp="1" noChangeArrowheads="1"/>
          </p:cNvSpPr>
          <p:nvPr>
            <p:ph idx="1"/>
          </p:nvPr>
        </p:nvSpPr>
        <p:spPr>
          <a:xfrm>
            <a:off x="4724400" y="1828800"/>
            <a:ext cx="6629400" cy="4343400"/>
          </a:xfrm>
        </p:spPr>
        <p:txBody>
          <a:bodyPr/>
          <a:lstStyle/>
          <a:p>
            <a:pPr marL="447675" indent="-447675" eaLnBrk="1" hangingPunct="1"/>
            <a:r>
              <a:rPr lang="en-US" sz="2800" dirty="0" smtClean="0"/>
              <a:t>Each example is now a curve in R</a:t>
            </a:r>
            <a:r>
              <a:rPr lang="en-US" sz="2800" baseline="30000" dirty="0" smtClean="0"/>
              <a:t>256</a:t>
            </a:r>
          </a:p>
          <a:p>
            <a:pPr marL="447675" indent="-447675" eaLnBrk="1" hangingPunct="1"/>
            <a:r>
              <a:rPr lang="en-US" sz="2800" dirty="0" smtClean="0"/>
              <a:t>Rotation invariant similarity:</a:t>
            </a:r>
            <a:r>
              <a:rPr lang="en-US" dirty="0" smtClean="0"/>
              <a:t> </a:t>
            </a:r>
          </a:p>
          <a:p>
            <a:pPr marL="447675" indent="-447675" eaLnBrk="1" hangingPunct="1">
              <a:buFont typeface="Wingdings" pitchFamily="2" charset="2"/>
              <a:buNone/>
            </a:pPr>
            <a:endParaRPr lang="en-US" sz="2800" dirty="0" smtClean="0"/>
          </a:p>
          <a:p>
            <a:pPr marL="447675" indent="-447675" eaLnBrk="1" hangingPunct="1">
              <a:buFont typeface="Wingdings" pitchFamily="2" charset="2"/>
              <a:buNone/>
            </a:pPr>
            <a:r>
              <a:rPr lang="en-US" sz="2800" dirty="0" smtClean="0"/>
              <a:t>      s’=max s( r(         ),  r(         ))</a:t>
            </a:r>
            <a:endParaRPr lang="en-US" sz="3600" dirty="0" smtClean="0"/>
          </a:p>
          <a:p>
            <a:pPr marL="447675" indent="-447675" eaLnBrk="1" hangingPunct="1">
              <a:buFont typeface="Wingdings" pitchFamily="2" charset="2"/>
              <a:buNone/>
            </a:pPr>
            <a:endParaRPr lang="en-US" sz="2400" dirty="0" smtClean="0"/>
          </a:p>
          <a:p>
            <a:pPr marL="447675" indent="-447675" eaLnBrk="1" hangingPunct="1"/>
            <a:r>
              <a:rPr lang="en-US" sz="2800" dirty="0" smtClean="0"/>
              <a:t>E.g. highest similarity between images’ rotation lines</a:t>
            </a:r>
            <a:endParaRPr lang="en-US" dirty="0" smtClean="0"/>
          </a:p>
          <a:p>
            <a:pPr marL="447675" indent="-447675" eaLnBrk="1" hangingPunct="1"/>
            <a:endParaRPr lang="en-US" dirty="0" smtClean="0"/>
          </a:p>
        </p:txBody>
      </p:sp>
      <p:graphicFrame>
        <p:nvGraphicFramePr>
          <p:cNvPr id="8194" name="Object 4"/>
          <p:cNvGraphicFramePr>
            <a:graphicFrameLocks noChangeAspect="1"/>
          </p:cNvGraphicFramePr>
          <p:nvPr/>
        </p:nvGraphicFramePr>
        <p:xfrm>
          <a:off x="685800" y="2133600"/>
          <a:ext cx="3429000" cy="3048000"/>
        </p:xfrm>
        <a:graphic>
          <a:graphicData uri="http://schemas.openxmlformats.org/presentationml/2006/ole">
            <mc:AlternateContent xmlns:mc="http://schemas.openxmlformats.org/markup-compatibility/2006">
              <mc:Choice xmlns:v="urn:schemas-microsoft-com:vml" Requires="v">
                <p:oleObj spid="_x0000_s8227" name="位图图像" r:id="rId4" imgW="2184512" imgH="1631746" progId="PBrush">
                  <p:embed/>
                </p:oleObj>
              </mc:Choice>
              <mc:Fallback>
                <p:oleObj name="位图图像" r:id="rId4" imgW="2184512" imgH="1631746"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133600"/>
                        <a:ext cx="3429000" cy="30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8197" name="Picture 5"/>
          <p:cNvPicPr>
            <a:picLocks noChangeAspect="1" noChangeArrowheads="1"/>
          </p:cNvPicPr>
          <p:nvPr/>
        </p:nvPicPr>
        <p:blipFill>
          <a:blip r:embed="rId6" cstate="print"/>
          <a:srcRect/>
          <a:stretch>
            <a:fillRect/>
          </a:stretch>
        </p:blipFill>
        <p:spPr bwMode="auto">
          <a:xfrm>
            <a:off x="8229600" y="3409950"/>
            <a:ext cx="742950" cy="698500"/>
          </a:xfrm>
          <a:prstGeom prst="rect">
            <a:avLst/>
          </a:prstGeom>
          <a:noFill/>
          <a:ln w="9525">
            <a:noFill/>
            <a:miter lim="800000"/>
            <a:headEnd/>
            <a:tailEnd/>
          </a:ln>
        </p:spPr>
      </p:pic>
      <p:pic>
        <p:nvPicPr>
          <p:cNvPr id="8198" name="Picture 6"/>
          <p:cNvPicPr>
            <a:picLocks noChangeAspect="1" noChangeArrowheads="1"/>
          </p:cNvPicPr>
          <p:nvPr/>
        </p:nvPicPr>
        <p:blipFill>
          <a:blip r:embed="rId7" cstate="print"/>
          <a:srcRect/>
          <a:stretch>
            <a:fillRect/>
          </a:stretch>
        </p:blipFill>
        <p:spPr bwMode="auto">
          <a:xfrm>
            <a:off x="6934200" y="3409950"/>
            <a:ext cx="711200" cy="704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Tangent Families</a:t>
            </a:r>
          </a:p>
        </p:txBody>
      </p:sp>
      <p:sp>
        <p:nvSpPr>
          <p:cNvPr id="40964" name="Rectangle 4"/>
          <p:cNvSpPr>
            <a:spLocks noGrp="1" noChangeArrowheads="1"/>
          </p:cNvSpPr>
          <p:nvPr>
            <p:ph idx="1"/>
          </p:nvPr>
        </p:nvSpPr>
        <p:spPr>
          <a:xfrm>
            <a:off x="4343400" y="1600200"/>
            <a:ext cx="7162800" cy="4525963"/>
          </a:xfrm>
        </p:spPr>
        <p:txBody>
          <a:bodyPr/>
          <a:lstStyle/>
          <a:p>
            <a:pPr eaLnBrk="1" hangingPunct="1"/>
            <a:r>
              <a:rPr lang="en-US" sz="2800" dirty="0" smtClean="0"/>
              <a:t>Problems with s’:</a:t>
            </a:r>
          </a:p>
          <a:p>
            <a:pPr lvl="1" eaLnBrk="1" hangingPunct="1"/>
            <a:r>
              <a:rPr lang="en-US" sz="2400" dirty="0" smtClean="0"/>
              <a:t>Hard to compute</a:t>
            </a:r>
          </a:p>
          <a:p>
            <a:pPr lvl="1" eaLnBrk="1" hangingPunct="1"/>
            <a:r>
              <a:rPr lang="en-US" sz="2400" dirty="0" smtClean="0"/>
              <a:t>Allows large transformations  (e.g. 6 </a:t>
            </a:r>
            <a:r>
              <a:rPr lang="en-US" sz="2400" dirty="0" smtClean="0">
                <a:sym typeface="Symbol" pitchFamily="18" charset="2"/>
              </a:rPr>
              <a:t> </a:t>
            </a:r>
            <a:r>
              <a:rPr lang="en-US" sz="2400" dirty="0" smtClean="0"/>
              <a:t>9)</a:t>
            </a:r>
          </a:p>
          <a:p>
            <a:pPr eaLnBrk="1" hangingPunct="1"/>
            <a:endParaRPr lang="en-US" sz="2800" dirty="0" smtClean="0">
              <a:solidFill>
                <a:schemeClr val="tx1"/>
              </a:solidFill>
            </a:endParaRPr>
          </a:p>
          <a:p>
            <a:pPr eaLnBrk="1" hangingPunct="1"/>
            <a:r>
              <a:rPr lang="en-US" sz="2800" dirty="0" smtClean="0"/>
              <a:t>Tangent distance:</a:t>
            </a:r>
          </a:p>
          <a:p>
            <a:pPr lvl="1" eaLnBrk="1" hangingPunct="1"/>
            <a:r>
              <a:rPr lang="en-US" sz="2400" dirty="0" smtClean="0"/>
              <a:t>1st order approximation at original points.</a:t>
            </a:r>
          </a:p>
          <a:p>
            <a:pPr lvl="2" eaLnBrk="1" hangingPunct="1"/>
            <a:r>
              <a:rPr lang="en-US" sz="2000" dirty="0" smtClean="0"/>
              <a:t>Easy to compute</a:t>
            </a:r>
          </a:p>
          <a:p>
            <a:pPr lvl="2" eaLnBrk="1" hangingPunct="1"/>
            <a:r>
              <a:rPr lang="en-US" sz="2000" dirty="0" smtClean="0"/>
              <a:t>Models small rotations </a:t>
            </a:r>
          </a:p>
        </p:txBody>
      </p:sp>
      <p:pic>
        <p:nvPicPr>
          <p:cNvPr id="40963" name="Picture 3"/>
          <p:cNvPicPr>
            <a:picLocks noChangeAspect="1" noChangeArrowheads="1"/>
          </p:cNvPicPr>
          <p:nvPr/>
        </p:nvPicPr>
        <p:blipFill>
          <a:blip r:embed="rId3" cstate="print"/>
          <a:srcRect/>
          <a:stretch>
            <a:fillRect/>
          </a:stretch>
        </p:blipFill>
        <p:spPr bwMode="auto">
          <a:xfrm>
            <a:off x="171450" y="1524000"/>
            <a:ext cx="4095750" cy="4495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Template Deformation</a:t>
            </a:r>
          </a:p>
        </p:txBody>
      </p:sp>
      <p:sp>
        <p:nvSpPr>
          <p:cNvPr id="41987" name="Rectangle 3"/>
          <p:cNvSpPr>
            <a:spLocks noGrp="1" noChangeArrowheads="1"/>
          </p:cNvSpPr>
          <p:nvPr>
            <p:ph idx="1"/>
          </p:nvPr>
        </p:nvSpPr>
        <p:spPr/>
        <p:txBody>
          <a:bodyPr/>
          <a:lstStyle/>
          <a:p>
            <a:pPr eaLnBrk="1" hangingPunct="1"/>
            <a:r>
              <a:rPr lang="en-US" sz="2400" dirty="0" smtClean="0"/>
              <a:t>Deformable templates:</a:t>
            </a:r>
          </a:p>
          <a:p>
            <a:pPr lvl="1" eaLnBrk="1" hangingPunct="1"/>
            <a:r>
              <a:rPr lang="en-US" sz="2000" dirty="0" smtClean="0"/>
              <a:t>An “ideal” version of each category</a:t>
            </a:r>
          </a:p>
          <a:p>
            <a:pPr lvl="1" eaLnBrk="1" hangingPunct="1"/>
            <a:r>
              <a:rPr lang="en-US" sz="2000" dirty="0" smtClean="0"/>
              <a:t>Best-fit to image using min variance</a:t>
            </a:r>
          </a:p>
          <a:p>
            <a:pPr lvl="1" eaLnBrk="1" hangingPunct="1"/>
            <a:r>
              <a:rPr lang="en-US" sz="2000" dirty="0" smtClean="0"/>
              <a:t>Cost for high distortion of template</a:t>
            </a:r>
          </a:p>
          <a:p>
            <a:pPr lvl="1" eaLnBrk="1" hangingPunct="1"/>
            <a:r>
              <a:rPr lang="en-US" sz="2000" dirty="0" smtClean="0"/>
              <a:t>Cost for image points being far from distorted template</a:t>
            </a:r>
          </a:p>
          <a:p>
            <a:pPr eaLnBrk="1" hangingPunct="1"/>
            <a:r>
              <a:rPr lang="en-US" sz="2400" dirty="0" smtClean="0"/>
              <a:t>Used in many commercial digit recognizers</a:t>
            </a:r>
          </a:p>
        </p:txBody>
      </p:sp>
      <p:pic>
        <p:nvPicPr>
          <p:cNvPr id="41988" name="Picture 4"/>
          <p:cNvPicPr>
            <a:picLocks noChangeAspect="1" noChangeArrowheads="1"/>
          </p:cNvPicPr>
          <p:nvPr/>
        </p:nvPicPr>
        <p:blipFill>
          <a:blip r:embed="rId2" cstate="print"/>
          <a:srcRect/>
          <a:stretch>
            <a:fillRect/>
          </a:stretch>
        </p:blipFill>
        <p:spPr bwMode="auto">
          <a:xfrm>
            <a:off x="676275" y="4360863"/>
            <a:ext cx="7705725" cy="1582737"/>
          </a:xfrm>
          <a:prstGeom prst="rect">
            <a:avLst/>
          </a:prstGeom>
          <a:noFill/>
          <a:ln w="9525">
            <a:noFill/>
            <a:miter lim="800000"/>
            <a:headEnd/>
            <a:tailEnd/>
          </a:ln>
        </p:spPr>
      </p:pic>
      <p:sp>
        <p:nvSpPr>
          <p:cNvPr id="41989" name="Text Box 5"/>
          <p:cNvSpPr txBox="1">
            <a:spLocks noChangeArrowheads="1"/>
          </p:cNvSpPr>
          <p:nvPr/>
        </p:nvSpPr>
        <p:spPr bwMode="auto">
          <a:xfrm>
            <a:off x="6324600" y="6491288"/>
            <a:ext cx="2819400" cy="366712"/>
          </a:xfrm>
          <a:prstGeom prst="rect">
            <a:avLst/>
          </a:prstGeom>
          <a:noFill/>
          <a:ln w="9525">
            <a:noFill/>
            <a:miter lim="800000"/>
            <a:headEnd/>
            <a:tailEnd/>
          </a:ln>
        </p:spPr>
        <p:txBody>
          <a:bodyPr>
            <a:spAutoFit/>
          </a:bodyPr>
          <a:lstStyle/>
          <a:p>
            <a:pPr>
              <a:spcBef>
                <a:spcPct val="50000"/>
              </a:spcBef>
            </a:pPr>
            <a:endParaRPr lang="en-US"/>
          </a:p>
        </p:txBody>
      </p:sp>
      <p:sp>
        <p:nvSpPr>
          <p:cNvPr id="41990" name="Text Box 6"/>
          <p:cNvSpPr txBox="1">
            <a:spLocks noChangeArrowheads="1"/>
          </p:cNvSpPr>
          <p:nvPr/>
        </p:nvSpPr>
        <p:spPr bwMode="auto">
          <a:xfrm>
            <a:off x="9220200" y="6491288"/>
            <a:ext cx="2971800" cy="366712"/>
          </a:xfrm>
          <a:prstGeom prst="rect">
            <a:avLst/>
          </a:prstGeom>
          <a:noFill/>
          <a:ln w="9525">
            <a:noFill/>
            <a:miter lim="800000"/>
            <a:headEnd/>
            <a:tailEnd/>
          </a:ln>
        </p:spPr>
        <p:txBody>
          <a:bodyPr>
            <a:spAutoFit/>
          </a:bodyPr>
          <a:lstStyle/>
          <a:p>
            <a:pPr algn="r">
              <a:spcBef>
                <a:spcPct val="50000"/>
              </a:spcBef>
            </a:pPr>
            <a:r>
              <a:rPr lang="en-US" dirty="0">
                <a:latin typeface="Calibri" pitchFamily="34" charset="0"/>
              </a:rPr>
              <a:t>Examples from [Hastie 94]</a:t>
            </a:r>
          </a:p>
        </p:txBody>
      </p:sp>
      <p:pic>
        <p:nvPicPr>
          <p:cNvPr id="41991" name="Picture 7"/>
          <p:cNvPicPr>
            <a:picLocks noChangeAspect="1" noChangeArrowheads="1"/>
          </p:cNvPicPr>
          <p:nvPr/>
        </p:nvPicPr>
        <p:blipFill>
          <a:blip r:embed="rId3" cstate="print"/>
          <a:srcRect r="83229"/>
          <a:stretch>
            <a:fillRect/>
          </a:stretch>
        </p:blipFill>
        <p:spPr bwMode="auto">
          <a:xfrm>
            <a:off x="7620000" y="1447800"/>
            <a:ext cx="1236663"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Recap: Linear </a:t>
            </a:r>
            <a:r>
              <a:rPr lang="en-US" dirty="0" smtClean="0"/>
              <a:t>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61148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A Tale of Two Approaches…</a:t>
            </a:r>
          </a:p>
        </p:txBody>
      </p:sp>
      <p:sp>
        <p:nvSpPr>
          <p:cNvPr id="1385475" name="Rectangle 3"/>
          <p:cNvSpPr>
            <a:spLocks noGrp="1" noChangeArrowheads="1"/>
          </p:cNvSpPr>
          <p:nvPr>
            <p:ph idx="1"/>
          </p:nvPr>
        </p:nvSpPr>
        <p:spPr>
          <a:xfrm>
            <a:off x="1295400" y="1397001"/>
            <a:ext cx="10490200" cy="4729164"/>
          </a:xfrm>
        </p:spPr>
        <p:txBody>
          <a:bodyPr/>
          <a:lstStyle/>
          <a:p>
            <a:pPr eaLnBrk="1" hangingPunct="1"/>
            <a:r>
              <a:rPr lang="en-US" dirty="0" smtClean="0"/>
              <a:t>Nearest neighbor-like approaches</a:t>
            </a:r>
          </a:p>
          <a:p>
            <a:pPr lvl="1" eaLnBrk="1" hangingPunct="1"/>
            <a:r>
              <a:rPr lang="en-US" dirty="0" smtClean="0"/>
              <a:t>Can use fancy similarity functions</a:t>
            </a:r>
          </a:p>
          <a:p>
            <a:pPr lvl="1" eaLnBrk="1" hangingPunct="1"/>
            <a:r>
              <a:rPr lang="en-US" dirty="0" smtClean="0"/>
              <a:t>Don’t actually get to do explicit learning</a:t>
            </a:r>
          </a:p>
          <a:p>
            <a:pPr eaLnBrk="1" hangingPunct="1"/>
            <a:endParaRPr lang="en-US" dirty="0" smtClean="0"/>
          </a:p>
          <a:p>
            <a:pPr eaLnBrk="1" hangingPunct="1"/>
            <a:r>
              <a:rPr lang="en-US" dirty="0" smtClean="0"/>
              <a:t>Perceptron-like approaches</a:t>
            </a:r>
          </a:p>
          <a:p>
            <a:pPr lvl="1" eaLnBrk="1" hangingPunct="1"/>
            <a:r>
              <a:rPr lang="en-US" dirty="0" smtClean="0"/>
              <a:t>Explicit training to reduce empirical error</a:t>
            </a:r>
          </a:p>
          <a:p>
            <a:pPr lvl="1" eaLnBrk="1" hangingPunct="1"/>
            <a:r>
              <a:rPr lang="en-US" dirty="0" smtClean="0"/>
              <a:t>Can’t use fancy similarity, only linear</a:t>
            </a:r>
          </a:p>
          <a:p>
            <a:pPr lvl="1" eaLnBrk="1" hangingPunct="1"/>
            <a:r>
              <a:rPr lang="en-US" dirty="0" smtClean="0"/>
              <a:t>Or can they?  Let’s find out!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54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Kernelization</a:t>
            </a:r>
            <a:endParaRPr lang="en-US"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1431662"/>
            <a:ext cx="5429250" cy="5044742"/>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Perceptron Weights</a:t>
            </a:r>
          </a:p>
        </p:txBody>
      </p:sp>
      <p:sp>
        <p:nvSpPr>
          <p:cNvPr id="1387523" name="Rectangle 3"/>
          <p:cNvSpPr>
            <a:spLocks noGrp="1" noChangeArrowheads="1"/>
          </p:cNvSpPr>
          <p:nvPr>
            <p:ph idx="1"/>
          </p:nvPr>
        </p:nvSpPr>
        <p:spPr>
          <a:xfrm>
            <a:off x="381000" y="1447800"/>
            <a:ext cx="8534400" cy="4525963"/>
          </a:xfrm>
        </p:spPr>
        <p:txBody>
          <a:bodyPr/>
          <a:lstStyle/>
          <a:p>
            <a:pPr eaLnBrk="1" hangingPunct="1"/>
            <a:r>
              <a:rPr lang="en-US" sz="2400" dirty="0" smtClean="0"/>
              <a:t>What is the final value of a weight </a:t>
            </a:r>
            <a:r>
              <a:rPr lang="en-US" sz="2400" dirty="0" err="1" smtClean="0"/>
              <a:t>w</a:t>
            </a:r>
            <a:r>
              <a:rPr lang="en-US" sz="2400" baseline="-25000" dirty="0" err="1" smtClean="0"/>
              <a:t>y</a:t>
            </a:r>
            <a:r>
              <a:rPr lang="en-US" sz="2400" dirty="0" smtClean="0"/>
              <a:t> of a perceptron?</a:t>
            </a:r>
          </a:p>
          <a:p>
            <a:pPr lvl="1" eaLnBrk="1" hangingPunct="1"/>
            <a:r>
              <a:rPr lang="en-US" sz="2000" dirty="0" smtClean="0"/>
              <a:t>Can it be any real vector?</a:t>
            </a:r>
          </a:p>
          <a:p>
            <a:pPr lvl="1" eaLnBrk="1" hangingPunct="1"/>
            <a:r>
              <a:rPr lang="en-US" sz="2000" dirty="0" smtClean="0"/>
              <a:t>No!  It’s built by adding up inputs.</a:t>
            </a:r>
          </a:p>
          <a:p>
            <a:pPr lvl="1" eaLnBrk="1" hangingPunct="1"/>
            <a:endParaRPr lang="en-US" sz="2000" dirty="0" smtClean="0"/>
          </a:p>
          <a:p>
            <a:pPr lvl="1" eaLnBrk="1" hangingPunct="1"/>
            <a:endParaRPr lang="en-US" sz="2000" dirty="0" smtClean="0"/>
          </a:p>
          <a:p>
            <a:pPr lvl="1" eaLnBrk="1" hangingPunct="1"/>
            <a:endParaRPr lang="en-US" sz="2000" dirty="0" smtClean="0"/>
          </a:p>
          <a:p>
            <a:pPr eaLnBrk="1" hangingPunct="1"/>
            <a:endParaRPr lang="en-US" sz="2400" dirty="0" smtClean="0"/>
          </a:p>
          <a:p>
            <a:pPr eaLnBrk="1" hangingPunct="1"/>
            <a:endParaRPr lang="en-US" sz="2400" dirty="0" smtClean="0"/>
          </a:p>
          <a:p>
            <a:pPr lvl="3" eaLnBrk="1" hangingPunct="1"/>
            <a:endParaRPr lang="en-US" sz="1600" dirty="0" smtClean="0"/>
          </a:p>
          <a:p>
            <a:pPr eaLnBrk="1" hangingPunct="1"/>
            <a:r>
              <a:rPr lang="en-US" sz="2400" dirty="0" smtClean="0"/>
              <a:t>Can reconstruct weight vectors (the </a:t>
            </a:r>
            <a:r>
              <a:rPr lang="en-US" sz="2400" dirty="0" smtClean="0">
                <a:solidFill>
                  <a:srgbClr val="CC0000"/>
                </a:solidFill>
              </a:rPr>
              <a:t>primal representation</a:t>
            </a:r>
            <a:r>
              <a:rPr lang="en-US" sz="2400" dirty="0" smtClean="0"/>
              <a:t>) from update counts (the </a:t>
            </a:r>
            <a:r>
              <a:rPr lang="en-US" sz="2400" dirty="0" smtClean="0">
                <a:solidFill>
                  <a:srgbClr val="CC0000"/>
                </a:solidFill>
              </a:rPr>
              <a:t>dual representation</a:t>
            </a:r>
            <a:r>
              <a:rPr lang="en-US" sz="2400" dirty="0" smtClean="0"/>
              <a:t>)</a:t>
            </a:r>
          </a:p>
        </p:txBody>
      </p:sp>
      <p:pic>
        <p:nvPicPr>
          <p:cNvPr id="11" name="Picture 10" descr="txp_fig"/>
          <p:cNvPicPr>
            <a:picLocks noChangeAspect="1"/>
          </p:cNvPicPr>
          <p:nvPr>
            <p:custDataLst>
              <p:tags r:id="rId1"/>
            </p:custDataLst>
          </p:nvPr>
        </p:nvPicPr>
        <p:blipFill>
          <a:blip r:embed="rId5" cstate="print"/>
          <a:srcRect/>
          <a:stretch>
            <a:fillRect/>
          </a:stretch>
        </p:blipFill>
        <p:spPr bwMode="auto">
          <a:xfrm>
            <a:off x="1582738" y="3008313"/>
            <a:ext cx="5154612" cy="401637"/>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6" cstate="print"/>
          <a:srcRect/>
          <a:stretch>
            <a:fillRect/>
          </a:stretch>
        </p:blipFill>
        <p:spPr bwMode="auto">
          <a:xfrm>
            <a:off x="1573213" y="3938588"/>
            <a:ext cx="3097212" cy="746125"/>
          </a:xfrm>
          <a:prstGeom prst="rect">
            <a:avLst/>
          </a:prstGeom>
          <a:noFill/>
          <a:ln w="9525">
            <a:noFill/>
            <a:miter lim="800000"/>
            <a:headEnd/>
            <a:tailEnd/>
          </a:ln>
        </p:spPr>
      </p:pic>
      <p:pic>
        <p:nvPicPr>
          <p:cNvPr id="10" name="Picture 9" descr="txp_fig"/>
          <p:cNvPicPr>
            <a:picLocks noChangeAspect="1"/>
          </p:cNvPicPr>
          <p:nvPr>
            <p:custDataLst>
              <p:tags r:id="rId3"/>
            </p:custDataLst>
          </p:nvPr>
        </p:nvPicPr>
        <p:blipFill>
          <a:blip r:embed="rId7" cstate="print"/>
          <a:srcRect/>
          <a:stretch>
            <a:fillRect/>
          </a:stretch>
        </p:blipFill>
        <p:spPr bwMode="auto">
          <a:xfrm>
            <a:off x="1573213" y="5905500"/>
            <a:ext cx="4502150" cy="419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75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752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Dual Perceptron</a:t>
            </a:r>
          </a:p>
        </p:txBody>
      </p:sp>
      <p:sp>
        <p:nvSpPr>
          <p:cNvPr id="1388547" name="Rectangle 3"/>
          <p:cNvSpPr>
            <a:spLocks noGrp="1" noChangeArrowheads="1"/>
          </p:cNvSpPr>
          <p:nvPr>
            <p:ph idx="1"/>
          </p:nvPr>
        </p:nvSpPr>
        <p:spPr>
          <a:xfrm>
            <a:off x="457200" y="1447800"/>
            <a:ext cx="11506200" cy="5029200"/>
          </a:xfrm>
        </p:spPr>
        <p:txBody>
          <a:bodyPr/>
          <a:lstStyle/>
          <a:p>
            <a:pPr eaLnBrk="1" hangingPunct="1">
              <a:lnSpc>
                <a:spcPct val="80000"/>
              </a:lnSpc>
            </a:pPr>
            <a:r>
              <a:rPr lang="en-US" sz="2400" dirty="0" smtClean="0"/>
              <a:t>How to classify a new example x?</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If someone tells us the value of K for each pair of examples, never need to build the weight vectors (or the feature vectors)!</a:t>
            </a:r>
          </a:p>
        </p:txBody>
      </p:sp>
      <p:pic>
        <p:nvPicPr>
          <p:cNvPr id="45060" name="Picture 8" descr="txp_fig"/>
          <p:cNvPicPr>
            <a:picLocks noChangeAspect="1"/>
          </p:cNvPicPr>
          <p:nvPr>
            <p:custDataLst>
              <p:tags r:id="rId1"/>
            </p:custDataLst>
          </p:nvPr>
        </p:nvPicPr>
        <p:blipFill>
          <a:blip r:embed="rId6" cstate="print"/>
          <a:srcRect/>
          <a:stretch>
            <a:fillRect/>
          </a:stretch>
        </p:blipFill>
        <p:spPr bwMode="auto">
          <a:xfrm>
            <a:off x="1260475" y="2057400"/>
            <a:ext cx="3862388" cy="376238"/>
          </a:xfrm>
          <a:prstGeom prst="rect">
            <a:avLst/>
          </a:prstGeom>
          <a:noFill/>
          <a:ln w="9525">
            <a:noFill/>
            <a:miter lim="800000"/>
            <a:headEnd/>
            <a:tailEnd/>
          </a:ln>
        </p:spPr>
      </p:pic>
      <p:pic>
        <p:nvPicPr>
          <p:cNvPr id="10" name="Picture 9" descr="txp_fig"/>
          <p:cNvPicPr>
            <a:picLocks noChangeAspect="1"/>
          </p:cNvPicPr>
          <p:nvPr>
            <p:custDataLst>
              <p:tags r:id="rId2"/>
            </p:custDataLst>
          </p:nvPr>
        </p:nvPicPr>
        <p:blipFill>
          <a:blip r:embed="rId7" cstate="print"/>
          <a:srcRect/>
          <a:stretch>
            <a:fillRect/>
          </a:stretch>
        </p:blipFill>
        <p:spPr bwMode="auto">
          <a:xfrm>
            <a:off x="3376613" y="2590800"/>
            <a:ext cx="3870325" cy="1057275"/>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8" cstate="print"/>
          <a:srcRect/>
          <a:stretch>
            <a:fillRect/>
          </a:stretch>
        </p:blipFill>
        <p:spPr bwMode="auto">
          <a:xfrm>
            <a:off x="3332163" y="3962400"/>
            <a:ext cx="3706812" cy="700088"/>
          </a:xfrm>
          <a:prstGeom prst="rect">
            <a:avLst/>
          </a:prstGeom>
          <a:noFill/>
          <a:ln w="9525">
            <a:noFill/>
            <a:miter lim="800000"/>
            <a:headEnd/>
            <a:tailEnd/>
          </a:ln>
        </p:spPr>
      </p:pic>
      <p:pic>
        <p:nvPicPr>
          <p:cNvPr id="12" name="Picture 11" descr="txp_fig"/>
          <p:cNvPicPr>
            <a:picLocks noChangeAspect="1"/>
          </p:cNvPicPr>
          <p:nvPr>
            <p:custDataLst>
              <p:tags r:id="rId4"/>
            </p:custDataLst>
          </p:nvPr>
        </p:nvPicPr>
        <p:blipFill>
          <a:blip r:embed="rId9" cstate="print"/>
          <a:srcRect/>
          <a:stretch>
            <a:fillRect/>
          </a:stretch>
        </p:blipFill>
        <p:spPr bwMode="auto">
          <a:xfrm>
            <a:off x="3590925" y="4870450"/>
            <a:ext cx="2901950" cy="7000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85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Dual Perceptron</a:t>
            </a:r>
          </a:p>
        </p:txBody>
      </p:sp>
      <p:sp>
        <p:nvSpPr>
          <p:cNvPr id="1389571" name="Rectangle 3"/>
          <p:cNvSpPr>
            <a:spLocks noGrp="1" noChangeArrowheads="1"/>
          </p:cNvSpPr>
          <p:nvPr>
            <p:ph idx="1"/>
          </p:nvPr>
        </p:nvSpPr>
        <p:spPr>
          <a:xfrm>
            <a:off x="457200" y="1447800"/>
            <a:ext cx="8153400" cy="4525963"/>
          </a:xfrm>
        </p:spPr>
        <p:txBody>
          <a:bodyPr/>
          <a:lstStyle/>
          <a:p>
            <a:pPr eaLnBrk="1" hangingPunct="1">
              <a:lnSpc>
                <a:spcPct val="90000"/>
              </a:lnSpc>
            </a:pPr>
            <a:r>
              <a:rPr lang="en-US" sz="2400" dirty="0" smtClean="0"/>
              <a:t>Start with zero counts (alpha)</a:t>
            </a:r>
          </a:p>
          <a:p>
            <a:pPr eaLnBrk="1" hangingPunct="1">
              <a:lnSpc>
                <a:spcPct val="90000"/>
              </a:lnSpc>
            </a:pPr>
            <a:r>
              <a:rPr lang="en-US" sz="2400" dirty="0" smtClean="0"/>
              <a:t>Pick up training instances one by one</a:t>
            </a:r>
          </a:p>
          <a:p>
            <a:pPr eaLnBrk="1" hangingPunct="1">
              <a:lnSpc>
                <a:spcPct val="90000"/>
              </a:lnSpc>
            </a:pPr>
            <a:r>
              <a:rPr lang="en-US" sz="2400" dirty="0" smtClean="0"/>
              <a:t>Try to classify </a:t>
            </a:r>
            <a:r>
              <a:rPr lang="en-US" sz="2600" i="1" dirty="0" err="1" smtClean="0">
                <a:latin typeface="Times New Roman" pitchFamily="18" charset="0"/>
                <a:cs typeface="Times New Roman" pitchFamily="18" charset="0"/>
              </a:rPr>
              <a:t>x</a:t>
            </a:r>
            <a:r>
              <a:rPr lang="en-US" sz="2600" i="1" baseline="-25000" dirty="0" err="1" smtClean="0">
                <a:latin typeface="Times New Roman" pitchFamily="18" charset="0"/>
                <a:cs typeface="Times New Roman" pitchFamily="18" charset="0"/>
              </a:rPr>
              <a:t>n</a:t>
            </a:r>
            <a:r>
              <a:rPr lang="en-US" sz="2400" dirty="0" smtClean="0"/>
              <a:t>,</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count of wrong class (for this instance), raise count of right class (for this instance)</a:t>
            </a:r>
          </a:p>
          <a:p>
            <a:pPr eaLnBrk="1" hangingPunct="1">
              <a:lnSpc>
                <a:spcPct val="90000"/>
              </a:lnSpc>
            </a:pPr>
            <a:endParaRPr lang="en-US" sz="2400" dirty="0" smtClean="0"/>
          </a:p>
        </p:txBody>
      </p:sp>
      <p:pic>
        <p:nvPicPr>
          <p:cNvPr id="11" name="Picture 10" descr="txp_fig"/>
          <p:cNvPicPr>
            <a:picLocks noChangeAspect="1"/>
          </p:cNvPicPr>
          <p:nvPr>
            <p:custDataLst>
              <p:tags r:id="rId1"/>
            </p:custDataLst>
          </p:nvPr>
        </p:nvPicPr>
        <p:blipFill>
          <a:blip r:embed="rId4" cstate="print"/>
          <a:srcRect/>
          <a:stretch>
            <a:fillRect/>
          </a:stretch>
        </p:blipFill>
        <p:spPr bwMode="auto">
          <a:xfrm>
            <a:off x="1349375" y="4960938"/>
            <a:ext cx="2641600" cy="363537"/>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5" cstate="print"/>
          <a:srcRect/>
          <a:stretch>
            <a:fillRect/>
          </a:stretch>
        </p:blipFill>
        <p:spPr bwMode="auto">
          <a:xfrm>
            <a:off x="1250950" y="5581650"/>
            <a:ext cx="2968625" cy="419100"/>
          </a:xfrm>
          <a:prstGeom prst="rect">
            <a:avLst/>
          </a:prstGeom>
          <a:noFill/>
          <a:ln w="9525">
            <a:noFill/>
            <a:miter lim="800000"/>
            <a:headEnd/>
            <a:tailEnd/>
          </a:ln>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1" y="2748973"/>
            <a:ext cx="3992980" cy="680027"/>
          </a:xfrm>
          <a:prstGeom prst="rect">
            <a:avLst/>
          </a:prstGeom>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2600" y="4876800"/>
            <a:ext cx="3340100" cy="482600"/>
          </a:xfrm>
          <a:prstGeom prst="rect">
            <a:avLst/>
          </a:prstGeom>
        </p:spPr>
      </p:pic>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5300" y="5566064"/>
            <a:ext cx="3721100" cy="482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957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957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Kernelized Perceptron</a:t>
            </a:r>
          </a:p>
        </p:txBody>
      </p:sp>
      <p:sp>
        <p:nvSpPr>
          <p:cNvPr id="47107" name="Rectangle 3"/>
          <p:cNvSpPr>
            <a:spLocks noGrp="1" noChangeArrowheads="1"/>
          </p:cNvSpPr>
          <p:nvPr>
            <p:ph idx="1"/>
          </p:nvPr>
        </p:nvSpPr>
        <p:spPr>
          <a:xfrm>
            <a:off x="457200" y="1447800"/>
            <a:ext cx="11582400" cy="4953000"/>
          </a:xfrm>
        </p:spPr>
        <p:txBody>
          <a:bodyPr/>
          <a:lstStyle/>
          <a:p>
            <a:pPr eaLnBrk="1" hangingPunct="1"/>
            <a:r>
              <a:rPr lang="en-US" sz="2400" dirty="0" smtClean="0"/>
              <a:t>If we had a black box (</a:t>
            </a:r>
            <a:r>
              <a:rPr lang="en-US" sz="2400" dirty="0" smtClean="0">
                <a:solidFill>
                  <a:srgbClr val="CC0000"/>
                </a:solidFill>
              </a:rPr>
              <a:t>kernel</a:t>
            </a:r>
            <a:r>
              <a:rPr lang="en-US" sz="2400" dirty="0" smtClean="0"/>
              <a:t>) K that told us the dot product of two examples x and x’:</a:t>
            </a:r>
          </a:p>
          <a:p>
            <a:pPr lvl="1" eaLnBrk="1" hangingPunct="1"/>
            <a:r>
              <a:rPr lang="en-US" sz="2000" dirty="0" smtClean="0"/>
              <a:t>Could work entirely with the dual representation</a:t>
            </a:r>
          </a:p>
          <a:p>
            <a:pPr lvl="1" eaLnBrk="1" hangingPunct="1"/>
            <a:r>
              <a:rPr lang="en-US" sz="2000" dirty="0" smtClean="0"/>
              <a:t>No need to ever take dot products (“kernel trick”)</a:t>
            </a:r>
          </a:p>
          <a:p>
            <a:pPr lvl="1" eaLnBrk="1" hangingPunct="1"/>
            <a:endParaRPr lang="en-US" sz="2000" dirty="0" smtClean="0"/>
          </a:p>
          <a:p>
            <a:pPr lvl="1" eaLnBrk="1" hangingPunct="1"/>
            <a:endParaRPr lang="en-US" sz="2000" dirty="0" smtClean="0"/>
          </a:p>
          <a:p>
            <a:pPr lvl="1" eaLnBrk="1" hangingPunct="1"/>
            <a:endParaRPr lang="en-US" sz="20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Like nearest neighbor – work with black-box similarities</a:t>
            </a:r>
          </a:p>
          <a:p>
            <a:pPr eaLnBrk="1" hangingPunct="1"/>
            <a:r>
              <a:rPr lang="en-US" sz="2400" dirty="0" smtClean="0"/>
              <a:t>Downside: slow if many examples get nonzero alpha</a:t>
            </a:r>
          </a:p>
        </p:txBody>
      </p:sp>
      <p:pic>
        <p:nvPicPr>
          <p:cNvPr id="47108" name="Picture 6" descr="txp_fig"/>
          <p:cNvPicPr>
            <a:picLocks noChangeAspect="1"/>
          </p:cNvPicPr>
          <p:nvPr>
            <p:custDataLst>
              <p:tags r:id="rId1"/>
            </p:custDataLst>
          </p:nvPr>
        </p:nvPicPr>
        <p:blipFill>
          <a:blip r:embed="rId4" cstate="print"/>
          <a:srcRect/>
          <a:stretch>
            <a:fillRect/>
          </a:stretch>
        </p:blipFill>
        <p:spPr bwMode="auto">
          <a:xfrm>
            <a:off x="1557337" y="3048000"/>
            <a:ext cx="3862388" cy="376238"/>
          </a:xfrm>
          <a:prstGeom prst="rect">
            <a:avLst/>
          </a:prstGeom>
          <a:noFill/>
          <a:ln w="9525">
            <a:noFill/>
            <a:miter lim="800000"/>
            <a:headEnd/>
            <a:tailEnd/>
          </a:ln>
        </p:spPr>
      </p:pic>
      <p:pic>
        <p:nvPicPr>
          <p:cNvPr id="47109" name="Picture 7" descr="txp_fig"/>
          <p:cNvPicPr>
            <a:picLocks noChangeAspect="1"/>
          </p:cNvPicPr>
          <p:nvPr>
            <p:custDataLst>
              <p:tags r:id="rId2"/>
            </p:custDataLst>
          </p:nvPr>
        </p:nvPicPr>
        <p:blipFill>
          <a:blip r:embed="rId5" cstate="print"/>
          <a:srcRect/>
          <a:stretch>
            <a:fillRect/>
          </a:stretch>
        </p:blipFill>
        <p:spPr bwMode="auto">
          <a:xfrm>
            <a:off x="3575050" y="3879850"/>
            <a:ext cx="2901950" cy="700088"/>
          </a:xfrm>
          <a:prstGeom prst="rect">
            <a:avLst/>
          </a:prstGeom>
          <a:noFill/>
          <a:ln w="9525">
            <a:noFill/>
            <a:miter lim="800000"/>
            <a:headEnd/>
            <a:tailEnd/>
          </a:ln>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153400" y="2286362"/>
            <a:ext cx="3297547" cy="3064009"/>
          </a:xfrm>
          <a:prstGeom prst="rect">
            <a:avLst/>
          </a:prstGeo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Kernelized Perceptron Structure</a:t>
            </a:r>
          </a:p>
        </p:txBody>
      </p:sp>
      <p:grpSp>
        <p:nvGrpSpPr>
          <p:cNvPr id="48131" name="Group 3"/>
          <p:cNvGrpSpPr>
            <a:grpSpLocks/>
          </p:cNvGrpSpPr>
          <p:nvPr/>
        </p:nvGrpSpPr>
        <p:grpSpPr bwMode="auto">
          <a:xfrm>
            <a:off x="1066800" y="1828800"/>
            <a:ext cx="3657600" cy="3990975"/>
            <a:chOff x="576" y="1248"/>
            <a:chExt cx="2304" cy="2514"/>
          </a:xfrm>
        </p:grpSpPr>
        <p:pic>
          <p:nvPicPr>
            <p:cNvPr id="48135" name="Picture 4" descr="sv-machine6"/>
            <p:cNvPicPr>
              <a:picLocks noChangeAspect="1" noChangeArrowheads="1"/>
            </p:cNvPicPr>
            <p:nvPr/>
          </p:nvPicPr>
          <p:blipFill>
            <a:blip r:embed="rId4" cstate="print"/>
            <a:srcRect r="50000"/>
            <a:stretch>
              <a:fillRect/>
            </a:stretch>
          </p:blipFill>
          <p:spPr bwMode="auto">
            <a:xfrm>
              <a:off x="576" y="1296"/>
              <a:ext cx="2304" cy="2466"/>
            </a:xfrm>
            <a:prstGeom prst="rect">
              <a:avLst/>
            </a:prstGeom>
            <a:noFill/>
            <a:ln w="9525">
              <a:noFill/>
              <a:miter lim="800000"/>
              <a:headEnd/>
              <a:tailEnd/>
            </a:ln>
          </p:spPr>
        </p:pic>
        <p:sp>
          <p:nvSpPr>
            <p:cNvPr id="48136" name="Rectangle 5"/>
            <p:cNvSpPr>
              <a:spLocks noChangeArrowheads="1"/>
            </p:cNvSpPr>
            <p:nvPr/>
          </p:nvSpPr>
          <p:spPr bwMode="auto">
            <a:xfrm>
              <a:off x="816" y="1248"/>
              <a:ext cx="720" cy="288"/>
            </a:xfrm>
            <a:prstGeom prst="rect">
              <a:avLst/>
            </a:prstGeom>
            <a:solidFill>
              <a:schemeClr val="bg1"/>
            </a:solidFill>
            <a:ln w="9525">
              <a:noFill/>
              <a:miter lim="800000"/>
              <a:headEnd/>
              <a:tailEnd/>
            </a:ln>
          </p:spPr>
          <p:txBody>
            <a:bodyPr wrap="none" anchor="ctr"/>
            <a:lstStyle/>
            <a:p>
              <a:endParaRPr lang="en-US"/>
            </a:p>
          </p:txBody>
        </p:sp>
        <p:sp>
          <p:nvSpPr>
            <p:cNvPr id="48137" name="Rectangle 6"/>
            <p:cNvSpPr>
              <a:spLocks noChangeArrowheads="1"/>
            </p:cNvSpPr>
            <p:nvPr/>
          </p:nvSpPr>
          <p:spPr bwMode="auto">
            <a:xfrm>
              <a:off x="1824" y="1248"/>
              <a:ext cx="720" cy="288"/>
            </a:xfrm>
            <a:prstGeom prst="rect">
              <a:avLst/>
            </a:prstGeom>
            <a:solidFill>
              <a:schemeClr val="bg1"/>
            </a:solidFill>
            <a:ln w="9525">
              <a:noFill/>
              <a:miter lim="800000"/>
              <a:headEnd/>
              <a:tailEnd/>
            </a:ln>
          </p:spPr>
          <p:txBody>
            <a:bodyPr wrap="none" anchor="ctr"/>
            <a:lstStyle/>
            <a:p>
              <a:endParaRPr lang="en-US"/>
            </a:p>
          </p:txBody>
        </p:sp>
      </p:grpSp>
      <p:pic>
        <p:nvPicPr>
          <p:cNvPr id="48132" name="Picture 7" descr="txp_fig"/>
          <p:cNvPicPr>
            <a:picLocks noChangeAspect="1" noChangeArrowheads="1"/>
          </p:cNvPicPr>
          <p:nvPr>
            <p:custDataLst>
              <p:tags r:id="rId1"/>
            </p:custDataLst>
          </p:nvPr>
        </p:nvPicPr>
        <p:blipFill>
          <a:blip r:embed="rId5" cstate="print"/>
          <a:srcRect/>
          <a:stretch>
            <a:fillRect/>
          </a:stretch>
        </p:blipFill>
        <p:spPr bwMode="auto">
          <a:xfrm>
            <a:off x="5791200" y="2590800"/>
            <a:ext cx="1295400" cy="352425"/>
          </a:xfrm>
          <a:prstGeom prst="rect">
            <a:avLst/>
          </a:prstGeom>
          <a:noFill/>
          <a:ln w="9525">
            <a:noFill/>
            <a:miter lim="800000"/>
            <a:headEnd/>
            <a:tailEnd/>
          </a:ln>
        </p:spPr>
      </p:pic>
      <p:pic>
        <p:nvPicPr>
          <p:cNvPr id="48133" name="Picture 8" descr="txp_fig"/>
          <p:cNvPicPr>
            <a:picLocks noChangeAspect="1" noChangeArrowheads="1"/>
          </p:cNvPicPr>
          <p:nvPr>
            <p:custDataLst>
              <p:tags r:id="rId2"/>
            </p:custDataLst>
          </p:nvPr>
        </p:nvPicPr>
        <p:blipFill>
          <a:blip r:embed="rId6" cstate="print"/>
          <a:srcRect/>
          <a:stretch>
            <a:fillRect/>
          </a:stretch>
        </p:blipFill>
        <p:spPr bwMode="auto">
          <a:xfrm>
            <a:off x="4648200" y="1905000"/>
            <a:ext cx="2286000" cy="368300"/>
          </a:xfrm>
          <a:prstGeom prst="rect">
            <a:avLst/>
          </a:prstGeom>
          <a:noFill/>
          <a:ln w="9525">
            <a:noFill/>
            <a:miter lim="800000"/>
            <a:headEnd/>
            <a:tailEnd/>
          </a:ln>
        </p:spPr>
      </p:pic>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53400" y="2286362"/>
            <a:ext cx="3297547" cy="3064009"/>
          </a:xfrm>
          <a:prstGeom prst="rect">
            <a:avLst/>
          </a:prstGeom>
          <a:noFill/>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Kernels: Who Cares?</a:t>
            </a:r>
          </a:p>
        </p:txBody>
      </p:sp>
      <p:sp>
        <p:nvSpPr>
          <p:cNvPr id="1392643" name="Rectangle 3"/>
          <p:cNvSpPr>
            <a:spLocks noGrp="1" noChangeArrowheads="1"/>
          </p:cNvSpPr>
          <p:nvPr>
            <p:ph idx="1"/>
          </p:nvPr>
        </p:nvSpPr>
        <p:spPr/>
        <p:txBody>
          <a:bodyPr/>
          <a:lstStyle/>
          <a:p>
            <a:pPr eaLnBrk="1" hangingPunct="1">
              <a:lnSpc>
                <a:spcPct val="90000"/>
              </a:lnSpc>
            </a:pPr>
            <a:r>
              <a:rPr lang="en-US" sz="2800" dirty="0" smtClean="0"/>
              <a:t>So far: a very strange way of doing a very simple calculation</a:t>
            </a:r>
          </a:p>
          <a:p>
            <a:pPr eaLnBrk="1" hangingPunct="1">
              <a:lnSpc>
                <a:spcPct val="90000"/>
              </a:lnSpc>
            </a:pPr>
            <a:endParaRPr lang="en-US" sz="2800" dirty="0" smtClean="0"/>
          </a:p>
          <a:p>
            <a:pPr eaLnBrk="1" hangingPunct="1">
              <a:lnSpc>
                <a:spcPct val="90000"/>
              </a:lnSpc>
            </a:pPr>
            <a:r>
              <a:rPr lang="en-US" sz="2800" dirty="0" smtClean="0"/>
              <a:t>“Kernel trick”: we can substitute any</a:t>
            </a:r>
            <a:r>
              <a:rPr lang="en-US" sz="2800" dirty="0" smtClean="0">
                <a:solidFill>
                  <a:srgbClr val="CC0000"/>
                </a:solidFill>
              </a:rPr>
              <a:t>*</a:t>
            </a:r>
            <a:r>
              <a:rPr lang="en-US" sz="2800" dirty="0" smtClean="0"/>
              <a:t> similarity function in place of the dot product</a:t>
            </a:r>
          </a:p>
          <a:p>
            <a:pPr eaLnBrk="1" hangingPunct="1">
              <a:lnSpc>
                <a:spcPct val="90000"/>
              </a:lnSpc>
            </a:pPr>
            <a:endParaRPr lang="en-US" sz="2800" dirty="0" smtClean="0"/>
          </a:p>
          <a:p>
            <a:pPr eaLnBrk="1" hangingPunct="1">
              <a:lnSpc>
                <a:spcPct val="90000"/>
              </a:lnSpc>
            </a:pPr>
            <a:r>
              <a:rPr lang="en-US" sz="2800" dirty="0" smtClean="0"/>
              <a:t>Lets us learn new kinds of hypotheses</a:t>
            </a:r>
          </a:p>
          <a:p>
            <a:pPr eaLnBrk="1" hangingPunct="1">
              <a:lnSpc>
                <a:spcPct val="90000"/>
              </a:lnSpc>
            </a:pPr>
            <a:endParaRPr lang="en-US" sz="2800" dirty="0" smtClean="0"/>
          </a:p>
        </p:txBody>
      </p:sp>
      <p:sp>
        <p:nvSpPr>
          <p:cNvPr id="1392644" name="Text Box 4"/>
          <p:cNvSpPr txBox="1">
            <a:spLocks noChangeArrowheads="1"/>
          </p:cNvSpPr>
          <p:nvPr/>
        </p:nvSpPr>
        <p:spPr bwMode="auto">
          <a:xfrm>
            <a:off x="7086600" y="5591175"/>
            <a:ext cx="5029200" cy="1190625"/>
          </a:xfrm>
          <a:prstGeom prst="rect">
            <a:avLst/>
          </a:prstGeom>
          <a:noFill/>
          <a:ln w="9525">
            <a:noFill/>
            <a:miter lim="800000"/>
            <a:headEnd/>
            <a:tailEnd/>
          </a:ln>
        </p:spPr>
        <p:txBody>
          <a:bodyPr>
            <a:spAutoFit/>
          </a:bodyPr>
          <a:lstStyle/>
          <a:p>
            <a:pPr>
              <a:spcBef>
                <a:spcPct val="50000"/>
              </a:spcBef>
            </a:pPr>
            <a:r>
              <a:rPr lang="en-US" dirty="0">
                <a:solidFill>
                  <a:srgbClr val="CC0000"/>
                </a:solidFill>
                <a:latin typeface="Calibri" pitchFamily="34" charset="0"/>
              </a:rPr>
              <a:t>* Fine print: if your kernel doesn’t satisfy certain technical requirements, lots of proofs break.  E.g. convergence, mistake bounds.  In practice, illegal kernels </a:t>
            </a:r>
            <a:r>
              <a:rPr lang="en-US" i="1" dirty="0">
                <a:solidFill>
                  <a:srgbClr val="CC0000"/>
                </a:solidFill>
                <a:latin typeface="Calibri" pitchFamily="34" charset="0"/>
              </a:rPr>
              <a:t>sometimes </a:t>
            </a:r>
            <a:r>
              <a:rPr lang="en-US" dirty="0">
                <a:solidFill>
                  <a:srgbClr val="CC0000"/>
                </a:solidFill>
                <a:latin typeface="Calibri" pitchFamily="34" charset="0"/>
              </a:rPr>
              <a:t>work (but not always).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26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Non-Linearity</a:t>
            </a:r>
            <a:endParaRPr lang="en-US" dirty="0"/>
          </a:p>
        </p:txBody>
      </p:sp>
      <p:sp>
        <p:nvSpPr>
          <p:cNvPr id="3" name="Content Placeholder 2"/>
          <p:cNvSpPr>
            <a:spLocks noGrp="1"/>
          </p:cNvSpPr>
          <p:nvPr>
            <p:ph idx="1"/>
          </p:nvPr>
        </p:nvSpPr>
        <p:spPr/>
        <p:txBody>
          <a:bodyPr/>
          <a:lstStyle/>
          <a:p>
            <a:endParaRPr lang="en-US"/>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25366" y="1809750"/>
            <a:ext cx="9336506" cy="375285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smtClean="0"/>
              <a:t>Data that is linearly separable works out great for linear decision rules:</a:t>
            </a:r>
          </a:p>
          <a:p>
            <a:pPr eaLnBrk="1" hangingPunct="1"/>
            <a:endParaRPr lang="en-US" sz="2400" dirty="0" smtClean="0"/>
          </a:p>
          <a:p>
            <a:pPr lvl="1" eaLnBrk="1" hangingPunct="1"/>
            <a:endParaRPr lang="en-US" dirty="0" smtClean="0"/>
          </a:p>
          <a:p>
            <a:pPr eaLnBrk="1" hangingPunct="1"/>
            <a:r>
              <a:rPr lang="en-US" sz="2400" dirty="0" smtClean="0"/>
              <a:t>But what are we going to do if the dataset is just too hard? </a:t>
            </a:r>
          </a:p>
          <a:p>
            <a:pPr eaLnBrk="1" hangingPunct="1"/>
            <a:endParaRPr lang="en-US" sz="2400" dirty="0" smtClean="0"/>
          </a:p>
          <a:p>
            <a:pPr eaLnBrk="1" hangingPunct="1"/>
            <a:endParaRPr lang="en-US" sz="2400" dirty="0" smtClean="0"/>
          </a:p>
          <a:p>
            <a:pPr eaLnBrk="1" hangingPunct="1"/>
            <a:r>
              <a:rPr lang="en-US" sz="2400" dirty="0" smtClean="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Recap: Weights</a:t>
            </a:r>
            <a:endParaRPr lang="en-US" dirty="0" smtClean="0"/>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60818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smtClean="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Some Kernels</a:t>
            </a:r>
          </a:p>
        </p:txBody>
      </p:sp>
      <p:sp>
        <p:nvSpPr>
          <p:cNvPr id="53251" name="Rectangle 3"/>
          <p:cNvSpPr>
            <a:spLocks noGrp="1" noChangeArrowheads="1"/>
          </p:cNvSpPr>
          <p:nvPr>
            <p:ph idx="1"/>
          </p:nvPr>
        </p:nvSpPr>
        <p:spPr>
          <a:xfrm>
            <a:off x="457200" y="1371600"/>
            <a:ext cx="11353800" cy="5105400"/>
          </a:xfrm>
        </p:spPr>
        <p:txBody>
          <a:bodyPr/>
          <a:lstStyle/>
          <a:p>
            <a:pPr eaLnBrk="1" hangingPunct="1">
              <a:lnSpc>
                <a:spcPct val="80000"/>
              </a:lnSpc>
            </a:pPr>
            <a:r>
              <a:rPr lang="en-US" sz="2400" dirty="0" smtClean="0"/>
              <a:t>Kernels </a:t>
            </a:r>
            <a:r>
              <a:rPr lang="en-US" sz="2400" dirty="0" smtClean="0">
                <a:solidFill>
                  <a:srgbClr val="CC0000"/>
                </a:solidFill>
              </a:rPr>
              <a:t>implicitly</a:t>
            </a:r>
            <a:r>
              <a:rPr lang="en-US" sz="2400" dirty="0" smtClean="0"/>
              <a:t> map original vectors to higher dimensional spaces, take the dot product there, and hand the result back</a:t>
            </a:r>
          </a:p>
          <a:p>
            <a:pPr eaLnBrk="1" hangingPunct="1">
              <a:lnSpc>
                <a:spcPct val="80000"/>
              </a:lnSpc>
            </a:pPr>
            <a:endParaRPr lang="en-US" sz="2400" dirty="0" smtClean="0">
              <a:solidFill>
                <a:srgbClr val="CC0000"/>
              </a:solidFill>
            </a:endParaRPr>
          </a:p>
          <a:p>
            <a:pPr eaLnBrk="1" hangingPunct="1">
              <a:lnSpc>
                <a:spcPct val="80000"/>
              </a:lnSpc>
            </a:pPr>
            <a:r>
              <a:rPr lang="en-US" sz="2400" dirty="0" smtClean="0"/>
              <a:t>Linear kernel:</a:t>
            </a:r>
          </a:p>
          <a:p>
            <a:pPr eaLnBrk="1" hangingPunct="1">
              <a:lnSpc>
                <a:spcPct val="80000"/>
              </a:lnSpc>
            </a:pPr>
            <a:endParaRPr lang="en-US" sz="2400" dirty="0" smtClean="0"/>
          </a:p>
          <a:p>
            <a:pPr eaLnBrk="1" hangingPunct="1">
              <a:lnSpc>
                <a:spcPct val="80000"/>
              </a:lnSpc>
            </a:pPr>
            <a:r>
              <a:rPr lang="en-US" sz="2400" dirty="0" smtClean="0"/>
              <a:t>Quadratic kernel:</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RBF: infinite dimensional representation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Discrete kernels: e.g. string kernels</a:t>
            </a:r>
          </a:p>
        </p:txBody>
      </p:sp>
      <p:pic>
        <p:nvPicPr>
          <p:cNvPr id="53252" name="Picture 4" descr="txp_fig"/>
          <p:cNvPicPr>
            <a:picLocks noChangeAspect="1" noChangeArrowheads="1"/>
          </p:cNvPicPr>
          <p:nvPr>
            <p:custDataLst>
              <p:tags r:id="rId1"/>
            </p:custDataLst>
          </p:nvPr>
        </p:nvPicPr>
        <p:blipFill>
          <a:blip r:embed="rId6" cstate="print"/>
          <a:srcRect/>
          <a:stretch>
            <a:fillRect/>
          </a:stretch>
        </p:blipFill>
        <p:spPr bwMode="auto">
          <a:xfrm>
            <a:off x="3352800" y="2438400"/>
            <a:ext cx="3733800" cy="596900"/>
          </a:xfrm>
          <a:prstGeom prst="rect">
            <a:avLst/>
          </a:prstGeom>
          <a:noFill/>
          <a:ln w="9525">
            <a:noFill/>
            <a:miter lim="800000"/>
            <a:headEnd/>
            <a:tailEnd/>
          </a:ln>
        </p:spPr>
      </p:pic>
      <p:pic>
        <p:nvPicPr>
          <p:cNvPr id="53253" name="Picture 5" descr="txp_fig"/>
          <p:cNvPicPr>
            <a:picLocks noChangeAspect="1" noChangeArrowheads="1"/>
          </p:cNvPicPr>
          <p:nvPr>
            <p:custDataLst>
              <p:tags r:id="rId2"/>
            </p:custDataLst>
          </p:nvPr>
        </p:nvPicPr>
        <p:blipFill>
          <a:blip r:embed="rId7" cstate="print"/>
          <a:srcRect/>
          <a:stretch>
            <a:fillRect/>
          </a:stretch>
        </p:blipFill>
        <p:spPr bwMode="auto">
          <a:xfrm>
            <a:off x="3352800" y="3154363"/>
            <a:ext cx="3238500" cy="350837"/>
          </a:xfrm>
          <a:prstGeom prst="rect">
            <a:avLst/>
          </a:prstGeom>
          <a:noFill/>
          <a:ln w="9525">
            <a:noFill/>
            <a:miter lim="800000"/>
            <a:headEnd/>
            <a:tailEnd/>
          </a:ln>
        </p:spPr>
      </p:pic>
      <p:pic>
        <p:nvPicPr>
          <p:cNvPr id="53254" name="Picture 6" descr="txp_fig"/>
          <p:cNvPicPr>
            <a:picLocks noChangeAspect="1" noChangeArrowheads="1"/>
          </p:cNvPicPr>
          <p:nvPr>
            <p:custDataLst>
              <p:tags r:id="rId3"/>
            </p:custDataLst>
          </p:nvPr>
        </p:nvPicPr>
        <p:blipFill>
          <a:blip r:embed="rId8" cstate="print"/>
          <a:srcRect/>
          <a:stretch>
            <a:fillRect/>
          </a:stretch>
        </p:blipFill>
        <p:spPr bwMode="auto">
          <a:xfrm>
            <a:off x="3352800" y="5181600"/>
            <a:ext cx="3865563" cy="379413"/>
          </a:xfrm>
          <a:prstGeom prst="rect">
            <a:avLst/>
          </a:prstGeom>
          <a:noFill/>
          <a:ln w="9525">
            <a:noFill/>
            <a:miter lim="800000"/>
            <a:headEnd/>
            <a:tailEnd/>
          </a:ln>
        </p:spPr>
      </p:pic>
      <p:pic>
        <p:nvPicPr>
          <p:cNvPr id="53255" name="Picture 7" descr="txp_fig"/>
          <p:cNvPicPr>
            <a:picLocks noChangeAspect="1" noChangeArrowheads="1"/>
          </p:cNvPicPr>
          <p:nvPr>
            <p:custDataLst>
              <p:tags r:id="rId4"/>
            </p:custDataLst>
          </p:nvPr>
        </p:nvPicPr>
        <p:blipFill>
          <a:blip r:embed="rId9" cstate="print"/>
          <a:srcRect/>
          <a:stretch>
            <a:fillRect/>
          </a:stretch>
        </p:blipFill>
        <p:spPr bwMode="auto">
          <a:xfrm>
            <a:off x="4572000" y="3810000"/>
            <a:ext cx="4171950" cy="641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t>Why Kernels?</a:t>
            </a:r>
          </a:p>
        </p:txBody>
      </p:sp>
      <p:sp>
        <p:nvSpPr>
          <p:cNvPr id="52227" name="Rectangle 3"/>
          <p:cNvSpPr>
            <a:spLocks noGrp="1" noChangeArrowheads="1"/>
          </p:cNvSpPr>
          <p:nvPr>
            <p:ph idx="1"/>
          </p:nvPr>
        </p:nvSpPr>
        <p:spPr>
          <a:xfrm>
            <a:off x="406400" y="1371600"/>
            <a:ext cx="11379200" cy="4729164"/>
          </a:xfrm>
        </p:spPr>
        <p:txBody>
          <a:bodyPr/>
          <a:lstStyle/>
          <a:p>
            <a:pPr>
              <a:lnSpc>
                <a:spcPct val="90000"/>
              </a:lnSpc>
            </a:pPr>
            <a:r>
              <a:rPr lang="en-US" sz="2800" dirty="0" smtClean="0"/>
              <a:t>Can’t you just add these features on your own (e.g. add all pairs of features instead of using the quadratic kernel)?</a:t>
            </a:r>
          </a:p>
          <a:p>
            <a:pPr lvl="1">
              <a:lnSpc>
                <a:spcPct val="90000"/>
              </a:lnSpc>
            </a:pPr>
            <a:r>
              <a:rPr lang="en-US" sz="2400" dirty="0" smtClean="0"/>
              <a:t>Yes, in principle, just compute them</a:t>
            </a:r>
          </a:p>
          <a:p>
            <a:pPr lvl="1">
              <a:lnSpc>
                <a:spcPct val="90000"/>
              </a:lnSpc>
            </a:pPr>
            <a:r>
              <a:rPr lang="en-US" sz="2400" dirty="0" smtClean="0"/>
              <a:t>No need to modify any algorithms</a:t>
            </a:r>
          </a:p>
          <a:p>
            <a:pPr lvl="1">
              <a:lnSpc>
                <a:spcPct val="90000"/>
              </a:lnSpc>
            </a:pPr>
            <a:r>
              <a:rPr lang="en-US" sz="2400" dirty="0" smtClean="0"/>
              <a:t>But, number of features can get large (or infinite)</a:t>
            </a:r>
          </a:p>
          <a:p>
            <a:pPr lvl="1">
              <a:lnSpc>
                <a:spcPct val="90000"/>
              </a:lnSpc>
            </a:pPr>
            <a:r>
              <a:rPr lang="en-US" sz="2400" dirty="0" smtClean="0"/>
              <a:t>Some kernels not as usefully thought of in their expanded representation, e.g. RBF kernels</a:t>
            </a:r>
          </a:p>
          <a:p>
            <a:pPr lvl="1">
              <a:lnSpc>
                <a:spcPct val="90000"/>
              </a:lnSpc>
            </a:pPr>
            <a:endParaRPr lang="en-US" sz="2400" dirty="0" smtClean="0"/>
          </a:p>
          <a:p>
            <a:pPr>
              <a:lnSpc>
                <a:spcPct val="90000"/>
              </a:lnSpc>
            </a:pPr>
            <a:r>
              <a:rPr lang="en-US" sz="2800" dirty="0" smtClean="0"/>
              <a:t>Kernels let us compute with these features implicitly</a:t>
            </a:r>
          </a:p>
          <a:p>
            <a:pPr lvl="1">
              <a:lnSpc>
                <a:spcPct val="90000"/>
              </a:lnSpc>
            </a:pPr>
            <a:r>
              <a:rPr lang="en-US" sz="2400" dirty="0" smtClean="0"/>
              <a:t>Example: implicit dot product in quadratic kernel takes much less space and time per dot product</a:t>
            </a:r>
          </a:p>
          <a:p>
            <a:pPr lvl="1">
              <a:lnSpc>
                <a:spcPct val="90000"/>
              </a:lnSpc>
            </a:pPr>
            <a:r>
              <a:rPr lang="en-US" sz="2400" dirty="0" smtClean="0"/>
              <a:t>Of course, there’s the cost for using the pure dual algorithms: you need to compute the similarity to every training datum</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Recap: Classification</a:t>
            </a:r>
          </a:p>
        </p:txBody>
      </p:sp>
      <p:sp>
        <p:nvSpPr>
          <p:cNvPr id="55299" name="Rectangle 3"/>
          <p:cNvSpPr>
            <a:spLocks noGrp="1" noChangeArrowheads="1"/>
          </p:cNvSpPr>
          <p:nvPr>
            <p:ph idx="1"/>
          </p:nvPr>
        </p:nvSpPr>
        <p:spPr>
          <a:xfrm>
            <a:off x="609600" y="1600200"/>
            <a:ext cx="7162800" cy="4525963"/>
          </a:xfrm>
        </p:spPr>
        <p:txBody>
          <a:bodyPr/>
          <a:lstStyle/>
          <a:p>
            <a:pPr>
              <a:lnSpc>
                <a:spcPct val="90000"/>
              </a:lnSpc>
            </a:pPr>
            <a:r>
              <a:rPr lang="en-US" dirty="0" smtClean="0"/>
              <a:t>Classification systems:</a:t>
            </a:r>
          </a:p>
          <a:p>
            <a:pPr lvl="1">
              <a:lnSpc>
                <a:spcPct val="90000"/>
              </a:lnSpc>
            </a:pPr>
            <a:r>
              <a:rPr lang="en-US" dirty="0" smtClean="0">
                <a:solidFill>
                  <a:srgbClr val="CC0000"/>
                </a:solidFill>
              </a:rPr>
              <a:t>Supervised learning</a:t>
            </a:r>
          </a:p>
          <a:p>
            <a:pPr lvl="1">
              <a:lnSpc>
                <a:spcPct val="90000"/>
              </a:lnSpc>
            </a:pPr>
            <a:r>
              <a:rPr lang="en-US" dirty="0" smtClean="0"/>
              <a:t>Make a </a:t>
            </a:r>
            <a:r>
              <a:rPr lang="en-US" dirty="0" smtClean="0">
                <a:solidFill>
                  <a:srgbClr val="CC0000"/>
                </a:solidFill>
              </a:rPr>
              <a:t>prediction </a:t>
            </a:r>
            <a:r>
              <a:rPr lang="en-US" dirty="0" smtClean="0"/>
              <a:t>given evidence</a:t>
            </a:r>
          </a:p>
          <a:p>
            <a:pPr lvl="1">
              <a:lnSpc>
                <a:spcPct val="90000"/>
              </a:lnSpc>
            </a:pPr>
            <a:r>
              <a:rPr lang="en-US" dirty="0" smtClean="0"/>
              <a:t>We’ve seen several methods for this</a:t>
            </a:r>
          </a:p>
          <a:p>
            <a:pPr lvl="1">
              <a:lnSpc>
                <a:spcPct val="90000"/>
              </a:lnSpc>
            </a:pPr>
            <a:r>
              <a:rPr lang="en-US" dirty="0" smtClean="0"/>
              <a:t>Useful when you have </a:t>
            </a:r>
            <a:r>
              <a:rPr lang="en-US" dirty="0" smtClean="0">
                <a:solidFill>
                  <a:srgbClr val="CC0000"/>
                </a:solidFill>
              </a:rPr>
              <a:t>labeled data</a:t>
            </a:r>
            <a:endParaRPr lang="en-US" dirty="0" smtClean="0"/>
          </a:p>
          <a:p>
            <a:pPr lvl="1">
              <a:lnSpc>
                <a:spcPct val="90000"/>
              </a:lnSpc>
            </a:pPr>
            <a:endParaRPr lang="en-US" dirty="0" smtClean="0"/>
          </a:p>
        </p:txBody>
      </p:sp>
      <p:pic>
        <p:nvPicPr>
          <p:cNvPr id="55300" name="Picture 4" descr="examinprogress2"/>
          <p:cNvPicPr>
            <a:picLocks noChangeAspect="1" noChangeArrowheads="1"/>
          </p:cNvPicPr>
          <p:nvPr/>
        </p:nvPicPr>
        <p:blipFill>
          <a:blip r:embed="rId2" cstate="print"/>
          <a:srcRect b="7378"/>
          <a:stretch>
            <a:fillRect/>
          </a:stretch>
        </p:blipFill>
        <p:spPr bwMode="auto">
          <a:xfrm>
            <a:off x="8001000" y="1524000"/>
            <a:ext cx="3567112" cy="4835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Clustering</a:t>
            </a:r>
          </a:p>
        </p:txBody>
      </p:sp>
      <p:sp>
        <p:nvSpPr>
          <p:cNvPr id="56323" name="Rectangle 3"/>
          <p:cNvSpPr>
            <a:spLocks noGrp="1" noChangeArrowheads="1"/>
          </p:cNvSpPr>
          <p:nvPr>
            <p:ph idx="1"/>
          </p:nvPr>
        </p:nvSpPr>
        <p:spPr>
          <a:xfrm>
            <a:off x="457200" y="1600200"/>
            <a:ext cx="6934200" cy="4525963"/>
          </a:xfrm>
        </p:spPr>
        <p:txBody>
          <a:bodyPr/>
          <a:lstStyle/>
          <a:p>
            <a:pPr>
              <a:lnSpc>
                <a:spcPct val="80000"/>
              </a:lnSpc>
            </a:pPr>
            <a:r>
              <a:rPr lang="en-US" dirty="0" smtClean="0"/>
              <a:t>Clustering systems:</a:t>
            </a:r>
          </a:p>
          <a:p>
            <a:pPr lvl="1">
              <a:lnSpc>
                <a:spcPct val="80000"/>
              </a:lnSpc>
            </a:pPr>
            <a:r>
              <a:rPr lang="en-US" dirty="0" smtClean="0">
                <a:solidFill>
                  <a:srgbClr val="CC0000"/>
                </a:solidFill>
              </a:rPr>
              <a:t>Unsupervised learning</a:t>
            </a:r>
          </a:p>
          <a:p>
            <a:pPr lvl="1">
              <a:lnSpc>
                <a:spcPct val="80000"/>
              </a:lnSpc>
            </a:pPr>
            <a:r>
              <a:rPr lang="en-US" dirty="0" smtClean="0">
                <a:solidFill>
                  <a:srgbClr val="CC0000"/>
                </a:solidFill>
              </a:rPr>
              <a:t>Detect patterns</a:t>
            </a:r>
            <a:r>
              <a:rPr lang="en-US" dirty="0" smtClean="0"/>
              <a:t> in unlabeled data</a:t>
            </a:r>
          </a:p>
          <a:p>
            <a:pPr lvl="2">
              <a:lnSpc>
                <a:spcPct val="80000"/>
              </a:lnSpc>
            </a:pPr>
            <a:r>
              <a:rPr lang="en-US" dirty="0" smtClean="0"/>
              <a:t>E.g. group emails or search results</a:t>
            </a:r>
          </a:p>
          <a:p>
            <a:pPr lvl="2">
              <a:lnSpc>
                <a:spcPct val="80000"/>
              </a:lnSpc>
            </a:pPr>
            <a:r>
              <a:rPr lang="en-US" dirty="0" smtClean="0"/>
              <a:t>E.g. find categories of customers</a:t>
            </a:r>
          </a:p>
          <a:p>
            <a:pPr lvl="2">
              <a:lnSpc>
                <a:spcPct val="80000"/>
              </a:lnSpc>
            </a:pPr>
            <a:r>
              <a:rPr lang="en-US" dirty="0" smtClean="0"/>
              <a:t>E.g. detect anomalous program executions</a:t>
            </a:r>
          </a:p>
          <a:p>
            <a:pPr lvl="1">
              <a:lnSpc>
                <a:spcPct val="80000"/>
              </a:lnSpc>
            </a:pPr>
            <a:r>
              <a:rPr lang="en-US" dirty="0" smtClean="0"/>
              <a:t>Useful when don’t know what you’re looking for</a:t>
            </a:r>
          </a:p>
          <a:p>
            <a:pPr lvl="1">
              <a:lnSpc>
                <a:spcPct val="80000"/>
              </a:lnSpc>
            </a:pPr>
            <a:r>
              <a:rPr lang="en-US" dirty="0" smtClean="0"/>
              <a:t>Requires data, but no labels</a:t>
            </a:r>
          </a:p>
          <a:p>
            <a:pPr lvl="1">
              <a:lnSpc>
                <a:spcPct val="80000"/>
              </a:lnSpc>
            </a:pPr>
            <a:r>
              <a:rPr lang="en-US" dirty="0" smtClean="0"/>
              <a:t>Often get gibberish</a:t>
            </a:r>
          </a:p>
        </p:txBody>
      </p:sp>
      <p:pic>
        <p:nvPicPr>
          <p:cNvPr id="56324" name="Picture 4" descr="kid_with_headphones"/>
          <p:cNvPicPr>
            <a:picLocks noChangeAspect="1" noChangeArrowheads="1"/>
          </p:cNvPicPr>
          <p:nvPr/>
        </p:nvPicPr>
        <p:blipFill>
          <a:blip r:embed="rId2" cstate="print"/>
          <a:srcRect l="7849" t="3775" r="8711" b="8904"/>
          <a:stretch>
            <a:fillRect/>
          </a:stretch>
        </p:blipFill>
        <p:spPr bwMode="auto">
          <a:xfrm>
            <a:off x="7845425" y="1447800"/>
            <a:ext cx="3660775" cy="4879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p:txBody>
          <a:bodyPr/>
          <a:lstStyle/>
          <a:p>
            <a:endParaRPr lang="en-US"/>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250" y="1343056"/>
            <a:ext cx="11199813" cy="475291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t>Clustering</a:t>
            </a:r>
          </a:p>
        </p:txBody>
      </p:sp>
      <p:sp>
        <p:nvSpPr>
          <p:cNvPr id="57347" name="Rectangle 3"/>
          <p:cNvSpPr>
            <a:spLocks noGrp="1" noChangeArrowheads="1"/>
          </p:cNvSpPr>
          <p:nvPr>
            <p:ph idx="1"/>
          </p:nvPr>
        </p:nvSpPr>
        <p:spPr>
          <a:xfrm>
            <a:off x="1828800" y="1508124"/>
            <a:ext cx="8229600" cy="4343400"/>
          </a:xfrm>
        </p:spPr>
        <p:txBody>
          <a:bodyPr/>
          <a:lstStyle/>
          <a:p>
            <a:pPr>
              <a:lnSpc>
                <a:spcPct val="80000"/>
              </a:lnSpc>
            </a:pPr>
            <a:r>
              <a:rPr lang="en-US" sz="2400" dirty="0" smtClean="0"/>
              <a:t>Basic idea: group together similar instances</a:t>
            </a:r>
          </a:p>
          <a:p>
            <a:pPr>
              <a:lnSpc>
                <a:spcPct val="80000"/>
              </a:lnSpc>
            </a:pPr>
            <a:r>
              <a:rPr lang="en-US" sz="2400" dirty="0" smtClean="0"/>
              <a:t>Example: 2D point patterns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What could “similar” mean?</a:t>
            </a:r>
          </a:p>
          <a:p>
            <a:pPr lvl="1">
              <a:lnSpc>
                <a:spcPct val="80000"/>
              </a:lnSpc>
            </a:pPr>
            <a:r>
              <a:rPr lang="en-US" sz="2000" dirty="0" smtClean="0"/>
              <a:t>One option: small (squared) Euclidean distance</a:t>
            </a:r>
          </a:p>
        </p:txBody>
      </p:sp>
      <p:pic>
        <p:nvPicPr>
          <p:cNvPr id="57348" name="Picture 4" descr="txp_fig"/>
          <p:cNvPicPr>
            <a:picLocks noChangeAspect="1" noChangeArrowheads="1"/>
          </p:cNvPicPr>
          <p:nvPr>
            <p:custDataLst>
              <p:tags r:id="rId1"/>
            </p:custDataLst>
          </p:nvPr>
        </p:nvPicPr>
        <p:blipFill>
          <a:blip r:embed="rId3" cstate="print"/>
          <a:srcRect/>
          <a:stretch>
            <a:fillRect/>
          </a:stretch>
        </p:blipFill>
        <p:spPr bwMode="auto">
          <a:xfrm>
            <a:off x="2946400" y="5746749"/>
            <a:ext cx="6807200" cy="714375"/>
          </a:xfrm>
          <a:prstGeom prst="rect">
            <a:avLst/>
          </a:prstGeom>
          <a:noFill/>
          <a:ln w="9525">
            <a:noFill/>
            <a:miter lim="800000"/>
            <a:headEnd/>
            <a:tailEnd/>
          </a:ln>
        </p:spPr>
      </p:pic>
      <p:sp>
        <p:nvSpPr>
          <p:cNvPr id="57349" name="Oval 5"/>
          <p:cNvSpPr>
            <a:spLocks noChangeArrowheads="1"/>
          </p:cNvSpPr>
          <p:nvPr/>
        </p:nvSpPr>
        <p:spPr bwMode="auto">
          <a:xfrm>
            <a:off x="2743200" y="2803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0" name="Oval 6"/>
          <p:cNvSpPr>
            <a:spLocks noChangeArrowheads="1"/>
          </p:cNvSpPr>
          <p:nvPr/>
        </p:nvSpPr>
        <p:spPr bwMode="auto">
          <a:xfrm>
            <a:off x="2743200" y="3184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1" name="Oval 7"/>
          <p:cNvSpPr>
            <a:spLocks noChangeArrowheads="1"/>
          </p:cNvSpPr>
          <p:nvPr/>
        </p:nvSpPr>
        <p:spPr bwMode="auto">
          <a:xfrm>
            <a:off x="30480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2" name="Oval 8"/>
          <p:cNvSpPr>
            <a:spLocks noChangeArrowheads="1"/>
          </p:cNvSpPr>
          <p:nvPr/>
        </p:nvSpPr>
        <p:spPr bwMode="auto">
          <a:xfrm>
            <a:off x="3962400" y="37179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3" name="Oval 9"/>
          <p:cNvSpPr>
            <a:spLocks noChangeArrowheads="1"/>
          </p:cNvSpPr>
          <p:nvPr/>
        </p:nvSpPr>
        <p:spPr bwMode="auto">
          <a:xfrm>
            <a:off x="3810000" y="3946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4" name="Oval 10"/>
          <p:cNvSpPr>
            <a:spLocks noChangeArrowheads="1"/>
          </p:cNvSpPr>
          <p:nvPr/>
        </p:nvSpPr>
        <p:spPr bwMode="auto">
          <a:xfrm>
            <a:off x="4343400" y="3946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5" name="Oval 11"/>
          <p:cNvSpPr>
            <a:spLocks noChangeArrowheads="1"/>
          </p:cNvSpPr>
          <p:nvPr/>
        </p:nvSpPr>
        <p:spPr bwMode="auto">
          <a:xfrm>
            <a:off x="64008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6" name="Oval 12"/>
          <p:cNvSpPr>
            <a:spLocks noChangeArrowheads="1"/>
          </p:cNvSpPr>
          <p:nvPr/>
        </p:nvSpPr>
        <p:spPr bwMode="auto">
          <a:xfrm>
            <a:off x="66294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7" name="Oval 13"/>
          <p:cNvSpPr>
            <a:spLocks noChangeArrowheads="1"/>
          </p:cNvSpPr>
          <p:nvPr/>
        </p:nvSpPr>
        <p:spPr bwMode="auto">
          <a:xfrm>
            <a:off x="6934200" y="2803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8" name="Oval 14"/>
          <p:cNvSpPr>
            <a:spLocks noChangeArrowheads="1"/>
          </p:cNvSpPr>
          <p:nvPr/>
        </p:nvSpPr>
        <p:spPr bwMode="auto">
          <a:xfrm>
            <a:off x="72390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59" name="Oval 15"/>
          <p:cNvSpPr>
            <a:spLocks noChangeArrowheads="1"/>
          </p:cNvSpPr>
          <p:nvPr/>
        </p:nvSpPr>
        <p:spPr bwMode="auto">
          <a:xfrm>
            <a:off x="75438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0" name="Oval 16"/>
          <p:cNvSpPr>
            <a:spLocks noChangeArrowheads="1"/>
          </p:cNvSpPr>
          <p:nvPr/>
        </p:nvSpPr>
        <p:spPr bwMode="auto">
          <a:xfrm>
            <a:off x="7848600" y="2803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1" name="Oval 17"/>
          <p:cNvSpPr>
            <a:spLocks noChangeArrowheads="1"/>
          </p:cNvSpPr>
          <p:nvPr/>
        </p:nvSpPr>
        <p:spPr bwMode="auto">
          <a:xfrm>
            <a:off x="80772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2" name="Oval 18"/>
          <p:cNvSpPr>
            <a:spLocks noChangeArrowheads="1"/>
          </p:cNvSpPr>
          <p:nvPr/>
        </p:nvSpPr>
        <p:spPr bwMode="auto">
          <a:xfrm>
            <a:off x="8382000" y="29559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3" name="Oval 19"/>
          <p:cNvSpPr>
            <a:spLocks noChangeArrowheads="1"/>
          </p:cNvSpPr>
          <p:nvPr/>
        </p:nvSpPr>
        <p:spPr bwMode="auto">
          <a:xfrm>
            <a:off x="86868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4" name="Oval 20"/>
          <p:cNvSpPr>
            <a:spLocks noChangeArrowheads="1"/>
          </p:cNvSpPr>
          <p:nvPr/>
        </p:nvSpPr>
        <p:spPr bwMode="auto">
          <a:xfrm>
            <a:off x="8991600" y="2879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5" name="Oval 21"/>
          <p:cNvSpPr>
            <a:spLocks noChangeArrowheads="1"/>
          </p:cNvSpPr>
          <p:nvPr/>
        </p:nvSpPr>
        <p:spPr bwMode="auto">
          <a:xfrm>
            <a:off x="64008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6" name="Oval 22"/>
          <p:cNvSpPr>
            <a:spLocks noChangeArrowheads="1"/>
          </p:cNvSpPr>
          <p:nvPr/>
        </p:nvSpPr>
        <p:spPr bwMode="auto">
          <a:xfrm>
            <a:off x="67056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7" name="Oval 23"/>
          <p:cNvSpPr>
            <a:spLocks noChangeArrowheads="1"/>
          </p:cNvSpPr>
          <p:nvPr/>
        </p:nvSpPr>
        <p:spPr bwMode="auto">
          <a:xfrm>
            <a:off x="69342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8" name="Oval 24"/>
          <p:cNvSpPr>
            <a:spLocks noChangeArrowheads="1"/>
          </p:cNvSpPr>
          <p:nvPr/>
        </p:nvSpPr>
        <p:spPr bwMode="auto">
          <a:xfrm>
            <a:off x="7239000" y="37179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69" name="Oval 25"/>
          <p:cNvSpPr>
            <a:spLocks noChangeArrowheads="1"/>
          </p:cNvSpPr>
          <p:nvPr/>
        </p:nvSpPr>
        <p:spPr bwMode="auto">
          <a:xfrm>
            <a:off x="75438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0" name="Oval 26"/>
          <p:cNvSpPr>
            <a:spLocks noChangeArrowheads="1"/>
          </p:cNvSpPr>
          <p:nvPr/>
        </p:nvSpPr>
        <p:spPr bwMode="auto">
          <a:xfrm>
            <a:off x="78486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1" name="Oval 27"/>
          <p:cNvSpPr>
            <a:spLocks noChangeArrowheads="1"/>
          </p:cNvSpPr>
          <p:nvPr/>
        </p:nvSpPr>
        <p:spPr bwMode="auto">
          <a:xfrm>
            <a:off x="8153400" y="3565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2" name="Oval 28"/>
          <p:cNvSpPr>
            <a:spLocks noChangeArrowheads="1"/>
          </p:cNvSpPr>
          <p:nvPr/>
        </p:nvSpPr>
        <p:spPr bwMode="auto">
          <a:xfrm>
            <a:off x="83820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3" name="Oval 29"/>
          <p:cNvSpPr>
            <a:spLocks noChangeArrowheads="1"/>
          </p:cNvSpPr>
          <p:nvPr/>
        </p:nvSpPr>
        <p:spPr bwMode="auto">
          <a:xfrm>
            <a:off x="8686800" y="37179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4" name="Oval 30"/>
          <p:cNvSpPr>
            <a:spLocks noChangeArrowheads="1"/>
          </p:cNvSpPr>
          <p:nvPr/>
        </p:nvSpPr>
        <p:spPr bwMode="auto">
          <a:xfrm>
            <a:off x="8991600" y="36417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5" name="Oval 31"/>
          <p:cNvSpPr>
            <a:spLocks noChangeArrowheads="1"/>
          </p:cNvSpPr>
          <p:nvPr/>
        </p:nvSpPr>
        <p:spPr bwMode="auto">
          <a:xfrm>
            <a:off x="4343400" y="37179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57376" name="Oval 32"/>
          <p:cNvSpPr>
            <a:spLocks noChangeArrowheads="1"/>
          </p:cNvSpPr>
          <p:nvPr/>
        </p:nvSpPr>
        <p:spPr bwMode="auto">
          <a:xfrm>
            <a:off x="3276600" y="2803524"/>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a:t>
            </a:r>
            <a:endParaRPr lang="en-US" dirty="0"/>
          </a:p>
        </p:txBody>
      </p:sp>
      <p:sp>
        <p:nvSpPr>
          <p:cNvPr id="3" name="Content Placeholder 2"/>
          <p:cNvSpPr>
            <a:spLocks noGrp="1"/>
          </p:cNvSpPr>
          <p:nvPr>
            <p:ph idx="1"/>
          </p:nvPr>
        </p:nvSpPr>
        <p:spPr/>
        <p:txBody>
          <a:bodyPr/>
          <a:lstStyle/>
          <a:p>
            <a:endParaRPr lang="en-US"/>
          </a:p>
        </p:txBody>
      </p:sp>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04963" y="1581520"/>
            <a:ext cx="8961437" cy="417121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t>K-Means</a:t>
            </a:r>
          </a:p>
        </p:txBody>
      </p:sp>
      <p:sp>
        <p:nvSpPr>
          <p:cNvPr id="58371" name="Rectangle 3"/>
          <p:cNvSpPr>
            <a:spLocks noGrp="1" noChangeArrowheads="1"/>
          </p:cNvSpPr>
          <p:nvPr>
            <p:ph idx="1"/>
          </p:nvPr>
        </p:nvSpPr>
        <p:spPr>
          <a:xfrm>
            <a:off x="457200" y="1600200"/>
            <a:ext cx="5791200" cy="4525963"/>
          </a:xfrm>
        </p:spPr>
        <p:txBody>
          <a:bodyPr/>
          <a:lstStyle/>
          <a:p>
            <a:pPr>
              <a:lnSpc>
                <a:spcPct val="80000"/>
              </a:lnSpc>
            </a:pPr>
            <a:r>
              <a:rPr lang="en-US" dirty="0" smtClean="0"/>
              <a:t>An iterative clustering algorithm</a:t>
            </a:r>
          </a:p>
          <a:p>
            <a:pPr lvl="1">
              <a:lnSpc>
                <a:spcPct val="80000"/>
              </a:lnSpc>
            </a:pPr>
            <a:r>
              <a:rPr lang="en-US" dirty="0" smtClean="0"/>
              <a:t>Pick K random points as cluster centers (means)</a:t>
            </a:r>
          </a:p>
          <a:p>
            <a:pPr lvl="1">
              <a:lnSpc>
                <a:spcPct val="80000"/>
              </a:lnSpc>
            </a:pPr>
            <a:r>
              <a:rPr lang="en-US" dirty="0" smtClean="0"/>
              <a:t>Alternate:</a:t>
            </a:r>
          </a:p>
          <a:p>
            <a:pPr lvl="2">
              <a:lnSpc>
                <a:spcPct val="80000"/>
              </a:lnSpc>
            </a:pPr>
            <a:r>
              <a:rPr lang="en-US" dirty="0" smtClean="0"/>
              <a:t>Assign data instances to closest mean</a:t>
            </a:r>
          </a:p>
          <a:p>
            <a:pPr lvl="2">
              <a:lnSpc>
                <a:spcPct val="80000"/>
              </a:lnSpc>
            </a:pPr>
            <a:r>
              <a:rPr lang="en-US" dirty="0" smtClean="0"/>
              <a:t>Assign each mean to the average of its assigned points</a:t>
            </a:r>
          </a:p>
          <a:p>
            <a:pPr lvl="1">
              <a:lnSpc>
                <a:spcPct val="80000"/>
              </a:lnSpc>
            </a:pPr>
            <a:r>
              <a:rPr lang="en-US" dirty="0" smtClean="0"/>
              <a:t>Stop when no points’ assignments change</a:t>
            </a:r>
          </a:p>
        </p:txBody>
      </p:sp>
      <p:pic>
        <p:nvPicPr>
          <p:cNvPr id="58372" name="Picture 4" descr="km-data"/>
          <p:cNvPicPr>
            <a:picLocks noChangeAspect="1" noChangeArrowheads="1"/>
          </p:cNvPicPr>
          <p:nvPr/>
        </p:nvPicPr>
        <p:blipFill>
          <a:blip r:embed="rId2" cstate="print"/>
          <a:srcRect l="12917" t="5797" r="1930" b="11594"/>
          <a:stretch>
            <a:fillRect/>
          </a:stretch>
        </p:blipFill>
        <p:spPr bwMode="auto">
          <a:xfrm>
            <a:off x="6858000" y="1676400"/>
            <a:ext cx="4343400" cy="4343400"/>
          </a:xfrm>
          <a:prstGeom prst="rect">
            <a:avLst/>
          </a:prstGeom>
          <a:solidFill>
            <a:srgbClr val="CC0000"/>
          </a:solidFill>
          <a:ln w="9525">
            <a:noFill/>
            <a:miter lim="800000"/>
            <a:headEnd/>
            <a:tailEnd/>
          </a:ln>
        </p:spPr>
      </p:pic>
      <p:sp>
        <p:nvSpPr>
          <p:cNvPr id="58373" name="Oval 5"/>
          <p:cNvSpPr>
            <a:spLocks noChangeArrowheads="1"/>
          </p:cNvSpPr>
          <p:nvPr/>
        </p:nvSpPr>
        <p:spPr bwMode="auto">
          <a:xfrm>
            <a:off x="8615363" y="5402263"/>
            <a:ext cx="60325" cy="60325"/>
          </a:xfrm>
          <a:prstGeom prst="ellipse">
            <a:avLst/>
          </a:prstGeom>
          <a:solidFill>
            <a:srgbClr val="CC0000"/>
          </a:solidFill>
          <a:ln w="28575">
            <a:solidFill>
              <a:srgbClr val="CC0000"/>
            </a:solidFill>
            <a:round/>
            <a:headEnd/>
            <a:tailEnd/>
          </a:ln>
        </p:spPr>
        <p:txBody>
          <a:bodyPr wrap="none" anchor="ctr"/>
          <a:lstStyle/>
          <a:p>
            <a:endParaRPr lang="en-US"/>
          </a:p>
        </p:txBody>
      </p:sp>
      <p:sp>
        <p:nvSpPr>
          <p:cNvPr id="58374" name="Oval 6"/>
          <p:cNvSpPr>
            <a:spLocks noChangeArrowheads="1"/>
          </p:cNvSpPr>
          <p:nvPr/>
        </p:nvSpPr>
        <p:spPr bwMode="auto">
          <a:xfrm>
            <a:off x="8920163" y="5513388"/>
            <a:ext cx="61912" cy="60325"/>
          </a:xfrm>
          <a:prstGeom prst="ellipse">
            <a:avLst/>
          </a:prstGeom>
          <a:solidFill>
            <a:srgbClr val="CC0000"/>
          </a:solidFill>
          <a:ln w="28575">
            <a:solidFill>
              <a:srgbClr val="CC0000"/>
            </a:solidFill>
            <a:round/>
            <a:headEnd/>
            <a:tailEnd/>
          </a:ln>
        </p:spPr>
        <p:txBody>
          <a:bodyPr wrap="none" anchor="ctr"/>
          <a:lstStyle/>
          <a:p>
            <a:endParaRPr lang="en-US"/>
          </a:p>
        </p:txBody>
      </p:sp>
      <p:sp>
        <p:nvSpPr>
          <p:cNvPr id="58375" name="Oval 7"/>
          <p:cNvSpPr>
            <a:spLocks noChangeArrowheads="1"/>
          </p:cNvSpPr>
          <p:nvPr/>
        </p:nvSpPr>
        <p:spPr bwMode="auto">
          <a:xfrm>
            <a:off x="9461500" y="4813300"/>
            <a:ext cx="60325" cy="60325"/>
          </a:xfrm>
          <a:prstGeom prst="ellipse">
            <a:avLst/>
          </a:prstGeom>
          <a:solidFill>
            <a:srgbClr val="CC0000"/>
          </a:solidFill>
          <a:ln w="28575">
            <a:solidFill>
              <a:srgbClr val="CC0000"/>
            </a:solidFill>
            <a:round/>
            <a:headEnd/>
            <a:tailEnd/>
          </a:ln>
        </p:spPr>
        <p:txBody>
          <a:bodyPr wrap="none" anchor="ctr"/>
          <a:lstStyle/>
          <a:p>
            <a:endParaRPr lang="en-US"/>
          </a:p>
        </p:txBody>
      </p:sp>
      <p:sp>
        <p:nvSpPr>
          <p:cNvPr id="58376" name="Oval 8"/>
          <p:cNvSpPr>
            <a:spLocks noChangeArrowheads="1"/>
          </p:cNvSpPr>
          <p:nvPr/>
        </p:nvSpPr>
        <p:spPr bwMode="auto">
          <a:xfrm>
            <a:off x="8715375" y="4978400"/>
            <a:ext cx="61913" cy="60325"/>
          </a:xfrm>
          <a:prstGeom prst="ellipse">
            <a:avLst/>
          </a:prstGeom>
          <a:solidFill>
            <a:srgbClr val="CC0000"/>
          </a:solidFill>
          <a:ln w="28575">
            <a:solidFill>
              <a:srgbClr val="CC0000"/>
            </a:solidFill>
            <a:round/>
            <a:headEnd/>
            <a:tailEnd/>
          </a:ln>
        </p:spPr>
        <p:txBody>
          <a:bodyPr wrap="none" anchor="ctr"/>
          <a:lstStyle/>
          <a:p>
            <a:endParaRPr lang="en-US"/>
          </a:p>
        </p:txBody>
      </p:sp>
      <p:sp>
        <p:nvSpPr>
          <p:cNvPr id="58377" name="Oval 9"/>
          <p:cNvSpPr>
            <a:spLocks noChangeArrowheads="1"/>
          </p:cNvSpPr>
          <p:nvPr/>
        </p:nvSpPr>
        <p:spPr bwMode="auto">
          <a:xfrm>
            <a:off x="8421688" y="2967038"/>
            <a:ext cx="60325" cy="58737"/>
          </a:xfrm>
          <a:prstGeom prst="ellipse">
            <a:avLst/>
          </a:prstGeom>
          <a:solidFill>
            <a:srgbClr val="CC0000"/>
          </a:solidFill>
          <a:ln w="28575">
            <a:solidFill>
              <a:srgbClr val="CC0000"/>
            </a:solidFill>
            <a:round/>
            <a:headEnd/>
            <a:tailEnd/>
          </a:ln>
        </p:spPr>
        <p:txBody>
          <a:bodyPr wrap="none" anchor="ctr"/>
          <a:lstStyle/>
          <a:p>
            <a:endParaRPr lang="en-US"/>
          </a:p>
        </p:txBody>
      </p:sp>
      <p:sp>
        <p:nvSpPr>
          <p:cNvPr id="1401866" name="Line 10"/>
          <p:cNvSpPr>
            <a:spLocks noChangeShapeType="1"/>
          </p:cNvSpPr>
          <p:nvPr/>
        </p:nvSpPr>
        <p:spPr bwMode="auto">
          <a:xfrm flipH="1">
            <a:off x="8955088" y="2349500"/>
            <a:ext cx="2078037" cy="1684338"/>
          </a:xfrm>
          <a:prstGeom prst="line">
            <a:avLst/>
          </a:prstGeom>
          <a:noFill/>
          <a:ln w="28575">
            <a:solidFill>
              <a:schemeClr val="tx1"/>
            </a:solidFill>
            <a:round/>
            <a:headEnd/>
            <a:tailEnd/>
          </a:ln>
        </p:spPr>
        <p:txBody>
          <a:bodyPr/>
          <a:lstStyle/>
          <a:p>
            <a:endParaRPr lang="en-US"/>
          </a:p>
        </p:txBody>
      </p:sp>
      <p:sp>
        <p:nvSpPr>
          <p:cNvPr id="1401867" name="Line 11"/>
          <p:cNvSpPr>
            <a:spLocks noChangeShapeType="1"/>
          </p:cNvSpPr>
          <p:nvPr/>
        </p:nvSpPr>
        <p:spPr bwMode="auto">
          <a:xfrm>
            <a:off x="8955088" y="4033838"/>
            <a:ext cx="155575" cy="1084262"/>
          </a:xfrm>
          <a:prstGeom prst="line">
            <a:avLst/>
          </a:prstGeom>
          <a:noFill/>
          <a:ln w="28575">
            <a:solidFill>
              <a:schemeClr val="tx1"/>
            </a:solidFill>
            <a:round/>
            <a:headEnd/>
            <a:tailEnd/>
          </a:ln>
        </p:spPr>
        <p:txBody>
          <a:bodyPr/>
          <a:lstStyle/>
          <a:p>
            <a:endParaRPr lang="en-US"/>
          </a:p>
        </p:txBody>
      </p:sp>
      <p:sp>
        <p:nvSpPr>
          <p:cNvPr id="1401868" name="Line 12"/>
          <p:cNvSpPr>
            <a:spLocks noChangeShapeType="1"/>
          </p:cNvSpPr>
          <p:nvPr/>
        </p:nvSpPr>
        <p:spPr bwMode="auto">
          <a:xfrm>
            <a:off x="9110663" y="5118100"/>
            <a:ext cx="677862" cy="476250"/>
          </a:xfrm>
          <a:prstGeom prst="line">
            <a:avLst/>
          </a:prstGeom>
          <a:noFill/>
          <a:ln w="28575">
            <a:solidFill>
              <a:schemeClr val="tx1"/>
            </a:solidFill>
            <a:round/>
            <a:headEnd/>
            <a:tailEnd/>
          </a:ln>
        </p:spPr>
        <p:txBody>
          <a:bodyPr/>
          <a:lstStyle/>
          <a:p>
            <a:endParaRPr lang="en-US"/>
          </a:p>
        </p:txBody>
      </p:sp>
      <p:sp>
        <p:nvSpPr>
          <p:cNvPr id="1401869" name="Line 13"/>
          <p:cNvSpPr>
            <a:spLocks noChangeShapeType="1"/>
          </p:cNvSpPr>
          <p:nvPr/>
        </p:nvSpPr>
        <p:spPr bwMode="auto">
          <a:xfrm flipH="1">
            <a:off x="8788400" y="5118100"/>
            <a:ext cx="322263" cy="131763"/>
          </a:xfrm>
          <a:prstGeom prst="line">
            <a:avLst/>
          </a:prstGeom>
          <a:noFill/>
          <a:ln w="28575">
            <a:solidFill>
              <a:schemeClr val="tx1"/>
            </a:solidFill>
            <a:round/>
            <a:headEnd/>
            <a:tailEnd/>
          </a:ln>
        </p:spPr>
        <p:txBody>
          <a:bodyPr/>
          <a:lstStyle/>
          <a:p>
            <a:endParaRPr lang="en-US"/>
          </a:p>
        </p:txBody>
      </p:sp>
      <p:sp>
        <p:nvSpPr>
          <p:cNvPr id="1401870" name="Line 14"/>
          <p:cNvSpPr>
            <a:spLocks noChangeShapeType="1"/>
          </p:cNvSpPr>
          <p:nvPr/>
        </p:nvSpPr>
        <p:spPr bwMode="auto">
          <a:xfrm flipH="1" flipV="1">
            <a:off x="6915150" y="4794250"/>
            <a:ext cx="1884363" cy="455613"/>
          </a:xfrm>
          <a:prstGeom prst="line">
            <a:avLst/>
          </a:prstGeom>
          <a:noFill/>
          <a:ln w="28575">
            <a:solidFill>
              <a:schemeClr val="tx1"/>
            </a:solidFill>
            <a:round/>
            <a:headEnd/>
            <a:tailEnd/>
          </a:ln>
        </p:spPr>
        <p:txBody>
          <a:bodyPr/>
          <a:lstStyle/>
          <a:p>
            <a:endParaRPr lang="en-US"/>
          </a:p>
        </p:txBody>
      </p:sp>
      <p:sp>
        <p:nvSpPr>
          <p:cNvPr id="1401871" name="Line 15"/>
          <p:cNvSpPr>
            <a:spLocks noChangeShapeType="1"/>
          </p:cNvSpPr>
          <p:nvPr/>
        </p:nvSpPr>
        <p:spPr bwMode="auto">
          <a:xfrm flipH="1">
            <a:off x="8759825" y="5249863"/>
            <a:ext cx="39688" cy="828675"/>
          </a:xfrm>
          <a:prstGeom prst="line">
            <a:avLst/>
          </a:prstGeom>
          <a:noFill/>
          <a:ln w="28575">
            <a:solidFill>
              <a:schemeClr val="tx1"/>
            </a:solidFill>
            <a:round/>
            <a:headEnd/>
            <a:tailEnd/>
          </a:ln>
        </p:spPr>
        <p:txBody>
          <a:bodyPr/>
          <a:lstStyle/>
          <a:p>
            <a:endParaRPr lang="en-US"/>
          </a:p>
        </p:txBody>
      </p:sp>
      <p:sp>
        <p:nvSpPr>
          <p:cNvPr id="1401872" name="Line 16"/>
          <p:cNvSpPr>
            <a:spLocks noChangeShapeType="1"/>
          </p:cNvSpPr>
          <p:nvPr/>
        </p:nvSpPr>
        <p:spPr bwMode="auto">
          <a:xfrm flipH="1">
            <a:off x="6915150" y="4033838"/>
            <a:ext cx="2030413" cy="179387"/>
          </a:xfrm>
          <a:prstGeom prst="line">
            <a:avLst/>
          </a:prstGeom>
          <a:noFill/>
          <a:ln w="28575">
            <a:solidFill>
              <a:schemeClr val="tx1"/>
            </a:solidFill>
            <a:round/>
            <a:headEnd/>
            <a:tailEnd/>
          </a:ln>
        </p:spPr>
        <p:txBody>
          <a:bodyPr/>
          <a:lstStyle/>
          <a:p>
            <a:endParaRPr lang="en-US"/>
          </a:p>
        </p:txBody>
      </p:sp>
      <p:sp>
        <p:nvSpPr>
          <p:cNvPr id="1401873" name="Oval 17"/>
          <p:cNvSpPr>
            <a:spLocks noChangeAspect="1" noChangeArrowheads="1"/>
          </p:cNvSpPr>
          <p:nvPr/>
        </p:nvSpPr>
        <p:spPr bwMode="auto">
          <a:xfrm>
            <a:off x="8936038" y="2805113"/>
            <a:ext cx="101600" cy="96837"/>
          </a:xfrm>
          <a:prstGeom prst="ellipse">
            <a:avLst/>
          </a:prstGeom>
          <a:solidFill>
            <a:srgbClr val="CC0000"/>
          </a:solidFill>
          <a:ln w="9525">
            <a:solidFill>
              <a:schemeClr val="tx1"/>
            </a:solidFill>
            <a:round/>
            <a:headEnd/>
            <a:tailEnd/>
          </a:ln>
        </p:spPr>
        <p:txBody>
          <a:bodyPr wrap="none" anchor="ctr"/>
          <a:lstStyle/>
          <a:p>
            <a:endParaRPr lang="en-US"/>
          </a:p>
        </p:txBody>
      </p:sp>
      <p:sp>
        <p:nvSpPr>
          <p:cNvPr id="1401874" name="Oval 18"/>
          <p:cNvSpPr>
            <a:spLocks noChangeAspect="1" noChangeArrowheads="1"/>
          </p:cNvSpPr>
          <p:nvPr/>
        </p:nvSpPr>
        <p:spPr bwMode="auto">
          <a:xfrm>
            <a:off x="9066213" y="5540375"/>
            <a:ext cx="101600" cy="98425"/>
          </a:xfrm>
          <a:prstGeom prst="ellipse">
            <a:avLst/>
          </a:prstGeom>
          <a:solidFill>
            <a:srgbClr val="CC0000"/>
          </a:solidFill>
          <a:ln w="9525">
            <a:solidFill>
              <a:schemeClr val="tx1"/>
            </a:solidFill>
            <a:round/>
            <a:headEnd/>
            <a:tailEnd/>
          </a:ln>
        </p:spPr>
        <p:txBody>
          <a:bodyPr wrap="none" anchor="ctr"/>
          <a:lstStyle/>
          <a:p>
            <a:endParaRPr lang="en-US"/>
          </a:p>
        </p:txBody>
      </p:sp>
      <p:sp>
        <p:nvSpPr>
          <p:cNvPr id="1401875" name="Oval 19"/>
          <p:cNvSpPr>
            <a:spLocks noChangeAspect="1" noChangeArrowheads="1"/>
          </p:cNvSpPr>
          <p:nvPr/>
        </p:nvSpPr>
        <p:spPr bwMode="auto">
          <a:xfrm>
            <a:off x="7827963" y="5280025"/>
            <a:ext cx="101600" cy="98425"/>
          </a:xfrm>
          <a:prstGeom prst="ellipse">
            <a:avLst/>
          </a:prstGeom>
          <a:solidFill>
            <a:srgbClr val="CC0000"/>
          </a:solidFill>
          <a:ln w="9525">
            <a:solidFill>
              <a:schemeClr val="tx1"/>
            </a:solidFill>
            <a:round/>
            <a:headEnd/>
            <a:tailEnd/>
          </a:ln>
        </p:spPr>
        <p:txBody>
          <a:bodyPr wrap="none" anchor="ctr"/>
          <a:lstStyle/>
          <a:p>
            <a:endParaRPr lang="en-US"/>
          </a:p>
        </p:txBody>
      </p:sp>
      <p:sp>
        <p:nvSpPr>
          <p:cNvPr id="1401876" name="Oval 20"/>
          <p:cNvSpPr>
            <a:spLocks noChangeAspect="1" noChangeArrowheads="1"/>
          </p:cNvSpPr>
          <p:nvPr/>
        </p:nvSpPr>
        <p:spPr bwMode="auto">
          <a:xfrm>
            <a:off x="8023225" y="4694238"/>
            <a:ext cx="101600" cy="96837"/>
          </a:xfrm>
          <a:prstGeom prst="ellipse">
            <a:avLst/>
          </a:prstGeom>
          <a:solidFill>
            <a:srgbClr val="CC0000"/>
          </a:solidFill>
          <a:ln w="9525">
            <a:solidFill>
              <a:schemeClr val="tx1"/>
            </a:solidFill>
            <a:round/>
            <a:headEnd/>
            <a:tailEnd/>
          </a:ln>
        </p:spPr>
        <p:txBody>
          <a:bodyPr wrap="none" anchor="ctr"/>
          <a:lstStyle/>
          <a:p>
            <a:endParaRPr lang="en-US"/>
          </a:p>
        </p:txBody>
      </p:sp>
      <p:sp>
        <p:nvSpPr>
          <p:cNvPr id="1401877" name="Oval 21"/>
          <p:cNvSpPr>
            <a:spLocks noChangeAspect="1" noChangeArrowheads="1"/>
          </p:cNvSpPr>
          <p:nvPr/>
        </p:nvSpPr>
        <p:spPr bwMode="auto">
          <a:xfrm>
            <a:off x="9912350" y="4043363"/>
            <a:ext cx="101600" cy="96837"/>
          </a:xfrm>
          <a:prstGeom prst="ellipse">
            <a:avLst/>
          </a:prstGeom>
          <a:solidFill>
            <a:srgbClr val="CC0000"/>
          </a:solidFill>
          <a:ln w="9525">
            <a:solidFill>
              <a:schemeClr val="tx1"/>
            </a:solidFill>
            <a:round/>
            <a:headEnd/>
            <a:tailEnd/>
          </a:ln>
        </p:spPr>
        <p:txBody>
          <a:bodyPr wrap="none" anchor="ctr"/>
          <a:lstStyle/>
          <a:p>
            <a:endParaRPr lang="en-US"/>
          </a:p>
        </p:txBody>
      </p:sp>
      <p:sp>
        <p:nvSpPr>
          <p:cNvPr id="1401878" name="Freeform 22"/>
          <p:cNvSpPr>
            <a:spLocks/>
          </p:cNvSpPr>
          <p:nvPr/>
        </p:nvSpPr>
        <p:spPr bwMode="auto">
          <a:xfrm>
            <a:off x="8461375" y="2773363"/>
            <a:ext cx="427038" cy="125412"/>
          </a:xfrm>
          <a:custGeom>
            <a:avLst/>
            <a:gdLst>
              <a:gd name="T0" fmla="*/ 0 w 314"/>
              <a:gd name="T1" fmla="*/ 2147483647 h 92"/>
              <a:gd name="T2" fmla="*/ 2147483647 w 314"/>
              <a:gd name="T3" fmla="*/ 0 h 92"/>
              <a:gd name="T4" fmla="*/ 2147483647 w 314"/>
              <a:gd name="T5" fmla="*/ 2147483647 h 92"/>
              <a:gd name="T6" fmla="*/ 2147483647 w 314"/>
              <a:gd name="T7" fmla="*/ 2147483647 h 92"/>
              <a:gd name="T8" fmla="*/ 0 60000 65536"/>
              <a:gd name="T9" fmla="*/ 0 60000 65536"/>
              <a:gd name="T10" fmla="*/ 0 60000 65536"/>
              <a:gd name="T11" fmla="*/ 0 60000 65536"/>
              <a:gd name="T12" fmla="*/ 0 w 314"/>
              <a:gd name="T13" fmla="*/ 0 h 92"/>
              <a:gd name="T14" fmla="*/ 314 w 314"/>
              <a:gd name="T15" fmla="*/ 92 h 92"/>
            </a:gdLst>
            <a:ahLst/>
            <a:cxnLst>
              <a:cxn ang="T8">
                <a:pos x="T0" y="T1"/>
              </a:cxn>
              <a:cxn ang="T9">
                <a:pos x="T2" y="T3"/>
              </a:cxn>
              <a:cxn ang="T10">
                <a:pos x="T4" y="T5"/>
              </a:cxn>
              <a:cxn ang="T11">
                <a:pos x="T6" y="T7"/>
              </a:cxn>
            </a:cxnLst>
            <a:rect l="T12" t="T13" r="T14" b="T15"/>
            <a:pathLst>
              <a:path w="314" h="92">
                <a:moveTo>
                  <a:pt x="0" y="92"/>
                </a:moveTo>
                <a:cubicBezTo>
                  <a:pt x="16" y="21"/>
                  <a:pt x="78" y="21"/>
                  <a:pt x="138" y="0"/>
                </a:cubicBezTo>
                <a:cubicBezTo>
                  <a:pt x="166" y="3"/>
                  <a:pt x="194" y="6"/>
                  <a:pt x="222" y="8"/>
                </a:cubicBezTo>
                <a:cubicBezTo>
                  <a:pt x="253" y="11"/>
                  <a:pt x="314" y="15"/>
                  <a:pt x="314" y="15"/>
                </a:cubicBezTo>
              </a:path>
            </a:pathLst>
          </a:custGeom>
          <a:noFill/>
          <a:ln w="38100">
            <a:solidFill>
              <a:srgbClr val="CC0000"/>
            </a:solidFill>
            <a:round/>
            <a:headEnd/>
            <a:tailEnd type="triangle" w="med" len="med"/>
          </a:ln>
        </p:spPr>
        <p:txBody>
          <a:bodyPr/>
          <a:lstStyle/>
          <a:p>
            <a:endParaRPr lang="en-US"/>
          </a:p>
        </p:txBody>
      </p:sp>
      <p:sp>
        <p:nvSpPr>
          <p:cNvPr id="1401879" name="Freeform 23"/>
          <p:cNvSpPr>
            <a:spLocks/>
          </p:cNvSpPr>
          <p:nvPr/>
        </p:nvSpPr>
        <p:spPr bwMode="auto">
          <a:xfrm>
            <a:off x="9598025" y="4264025"/>
            <a:ext cx="363538" cy="552450"/>
          </a:xfrm>
          <a:custGeom>
            <a:avLst/>
            <a:gdLst>
              <a:gd name="T0" fmla="*/ 0 w 268"/>
              <a:gd name="T1" fmla="*/ 2147483647 h 407"/>
              <a:gd name="T2" fmla="*/ 2147483647 w 268"/>
              <a:gd name="T3" fmla="*/ 2147483647 h 407"/>
              <a:gd name="T4" fmla="*/ 2147483647 w 268"/>
              <a:gd name="T5" fmla="*/ 2147483647 h 407"/>
              <a:gd name="T6" fmla="*/ 2147483647 w 268"/>
              <a:gd name="T7" fmla="*/ 2147483647 h 407"/>
              <a:gd name="T8" fmla="*/ 2147483647 w 268"/>
              <a:gd name="T9" fmla="*/ 2147483647 h 407"/>
              <a:gd name="T10" fmla="*/ 2147483647 w 268"/>
              <a:gd name="T11" fmla="*/ 0 h 407"/>
              <a:gd name="T12" fmla="*/ 0 60000 65536"/>
              <a:gd name="T13" fmla="*/ 0 60000 65536"/>
              <a:gd name="T14" fmla="*/ 0 60000 65536"/>
              <a:gd name="T15" fmla="*/ 0 60000 65536"/>
              <a:gd name="T16" fmla="*/ 0 60000 65536"/>
              <a:gd name="T17" fmla="*/ 0 60000 65536"/>
              <a:gd name="T18" fmla="*/ 0 w 268"/>
              <a:gd name="T19" fmla="*/ 0 h 407"/>
              <a:gd name="T20" fmla="*/ 268 w 268"/>
              <a:gd name="T21" fmla="*/ 407 h 407"/>
            </a:gdLst>
            <a:ahLst/>
            <a:cxnLst>
              <a:cxn ang="T12">
                <a:pos x="T0" y="T1"/>
              </a:cxn>
              <a:cxn ang="T13">
                <a:pos x="T2" y="T3"/>
              </a:cxn>
              <a:cxn ang="T14">
                <a:pos x="T4" y="T5"/>
              </a:cxn>
              <a:cxn ang="T15">
                <a:pos x="T6" y="T7"/>
              </a:cxn>
              <a:cxn ang="T16">
                <a:pos x="T8" y="T9"/>
              </a:cxn>
              <a:cxn ang="T17">
                <a:pos x="T10" y="T11"/>
              </a:cxn>
            </a:cxnLst>
            <a:rect l="T18" t="T19" r="T20" b="T21"/>
            <a:pathLst>
              <a:path w="268" h="407">
                <a:moveTo>
                  <a:pt x="0" y="407"/>
                </a:moveTo>
                <a:cubicBezTo>
                  <a:pt x="43" y="379"/>
                  <a:pt x="86" y="360"/>
                  <a:pt x="123" y="323"/>
                </a:cubicBezTo>
                <a:cubicBezTo>
                  <a:pt x="136" y="310"/>
                  <a:pt x="148" y="297"/>
                  <a:pt x="161" y="284"/>
                </a:cubicBezTo>
                <a:cubicBezTo>
                  <a:pt x="174" y="271"/>
                  <a:pt x="192" y="238"/>
                  <a:pt x="192" y="238"/>
                </a:cubicBezTo>
                <a:cubicBezTo>
                  <a:pt x="206" y="193"/>
                  <a:pt x="238" y="159"/>
                  <a:pt x="253" y="115"/>
                </a:cubicBezTo>
                <a:cubicBezTo>
                  <a:pt x="257" y="84"/>
                  <a:pt x="268" y="33"/>
                  <a:pt x="268" y="0"/>
                </a:cubicBezTo>
              </a:path>
            </a:pathLst>
          </a:custGeom>
          <a:noFill/>
          <a:ln w="38100">
            <a:solidFill>
              <a:srgbClr val="CC0000"/>
            </a:solidFill>
            <a:round/>
            <a:headEnd/>
            <a:tailEnd type="triangle" w="med" len="med"/>
          </a:ln>
        </p:spPr>
        <p:txBody>
          <a:bodyPr/>
          <a:lstStyle/>
          <a:p>
            <a:endParaRPr lang="en-US"/>
          </a:p>
        </p:txBody>
      </p:sp>
      <p:sp>
        <p:nvSpPr>
          <p:cNvPr id="1401880" name="Freeform 24"/>
          <p:cNvSpPr>
            <a:spLocks/>
          </p:cNvSpPr>
          <p:nvPr/>
        </p:nvSpPr>
        <p:spPr bwMode="auto">
          <a:xfrm>
            <a:off x="8197850" y="4799013"/>
            <a:ext cx="514350" cy="131762"/>
          </a:xfrm>
          <a:custGeom>
            <a:avLst/>
            <a:gdLst>
              <a:gd name="T0" fmla="*/ 2147483647 w 378"/>
              <a:gd name="T1" fmla="*/ 2147483647 h 98"/>
              <a:gd name="T2" fmla="*/ 2147483647 w 378"/>
              <a:gd name="T3" fmla="*/ 2147483647 h 98"/>
              <a:gd name="T4" fmla="*/ 2147483647 w 378"/>
              <a:gd name="T5" fmla="*/ 2147483647 h 98"/>
              <a:gd name="T6" fmla="*/ 2147483647 w 378"/>
              <a:gd name="T7" fmla="*/ 2147483647 h 98"/>
              <a:gd name="T8" fmla="*/ 2147483647 w 378"/>
              <a:gd name="T9" fmla="*/ 2147483647 h 98"/>
              <a:gd name="T10" fmla="*/ 0 60000 65536"/>
              <a:gd name="T11" fmla="*/ 0 60000 65536"/>
              <a:gd name="T12" fmla="*/ 0 60000 65536"/>
              <a:gd name="T13" fmla="*/ 0 60000 65536"/>
              <a:gd name="T14" fmla="*/ 0 60000 65536"/>
              <a:gd name="T15" fmla="*/ 0 w 378"/>
              <a:gd name="T16" fmla="*/ 0 h 98"/>
              <a:gd name="T17" fmla="*/ 378 w 378"/>
              <a:gd name="T18" fmla="*/ 98 h 98"/>
            </a:gdLst>
            <a:ahLst/>
            <a:cxnLst>
              <a:cxn ang="T10">
                <a:pos x="T0" y="T1"/>
              </a:cxn>
              <a:cxn ang="T11">
                <a:pos x="T2" y="T3"/>
              </a:cxn>
              <a:cxn ang="T12">
                <a:pos x="T4" y="T5"/>
              </a:cxn>
              <a:cxn ang="T13">
                <a:pos x="T6" y="T7"/>
              </a:cxn>
              <a:cxn ang="T14">
                <a:pos x="T8" y="T9"/>
              </a:cxn>
            </a:cxnLst>
            <a:rect l="T15" t="T16" r="T17" b="T18"/>
            <a:pathLst>
              <a:path w="378" h="98">
                <a:moveTo>
                  <a:pt x="378" y="98"/>
                </a:moveTo>
                <a:cubicBezTo>
                  <a:pt x="314" y="0"/>
                  <a:pt x="172" y="27"/>
                  <a:pt x="71" y="21"/>
                </a:cubicBezTo>
                <a:cubicBezTo>
                  <a:pt x="68" y="20"/>
                  <a:pt x="29" y="6"/>
                  <a:pt x="25" y="6"/>
                </a:cubicBezTo>
                <a:cubicBezTo>
                  <a:pt x="17" y="6"/>
                  <a:pt x="9" y="10"/>
                  <a:pt x="2" y="13"/>
                </a:cubicBezTo>
                <a:cubicBezTo>
                  <a:pt x="0" y="14"/>
                  <a:pt x="7" y="13"/>
                  <a:pt x="9" y="13"/>
                </a:cubicBezTo>
              </a:path>
            </a:pathLst>
          </a:custGeom>
          <a:noFill/>
          <a:ln w="38100">
            <a:solidFill>
              <a:srgbClr val="CC0000"/>
            </a:solidFill>
            <a:round/>
            <a:headEnd/>
            <a:tailEnd type="triangle" w="med" len="med"/>
          </a:ln>
        </p:spPr>
        <p:txBody>
          <a:bodyPr/>
          <a:lstStyle/>
          <a:p>
            <a:endParaRPr lang="en-US"/>
          </a:p>
        </p:txBody>
      </p:sp>
      <p:sp>
        <p:nvSpPr>
          <p:cNvPr id="1401881" name="Freeform 25"/>
          <p:cNvSpPr>
            <a:spLocks/>
          </p:cNvSpPr>
          <p:nvPr/>
        </p:nvSpPr>
        <p:spPr bwMode="auto">
          <a:xfrm>
            <a:off x="8043863" y="5380038"/>
            <a:ext cx="542925" cy="187325"/>
          </a:xfrm>
          <a:custGeom>
            <a:avLst/>
            <a:gdLst>
              <a:gd name="T0" fmla="*/ 2147483647 w 400"/>
              <a:gd name="T1" fmla="*/ 2147483647 h 138"/>
              <a:gd name="T2" fmla="*/ 2147483647 w 400"/>
              <a:gd name="T3" fmla="*/ 2147483647 h 138"/>
              <a:gd name="T4" fmla="*/ 2147483647 w 400"/>
              <a:gd name="T5" fmla="*/ 2147483647 h 138"/>
              <a:gd name="T6" fmla="*/ 2147483647 w 400"/>
              <a:gd name="T7" fmla="*/ 2147483647 h 138"/>
              <a:gd name="T8" fmla="*/ 2147483647 w 400"/>
              <a:gd name="T9" fmla="*/ 2147483647 h 138"/>
              <a:gd name="T10" fmla="*/ 0 w 400"/>
              <a:gd name="T11" fmla="*/ 0 h 138"/>
              <a:gd name="T12" fmla="*/ 0 60000 65536"/>
              <a:gd name="T13" fmla="*/ 0 60000 65536"/>
              <a:gd name="T14" fmla="*/ 0 60000 65536"/>
              <a:gd name="T15" fmla="*/ 0 60000 65536"/>
              <a:gd name="T16" fmla="*/ 0 60000 65536"/>
              <a:gd name="T17" fmla="*/ 0 60000 65536"/>
              <a:gd name="T18" fmla="*/ 0 w 400"/>
              <a:gd name="T19" fmla="*/ 0 h 138"/>
              <a:gd name="T20" fmla="*/ 400 w 400"/>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400" h="138">
                <a:moveTo>
                  <a:pt x="400" y="107"/>
                </a:moveTo>
                <a:cubicBezTo>
                  <a:pt x="374" y="125"/>
                  <a:pt x="355" y="131"/>
                  <a:pt x="323" y="138"/>
                </a:cubicBezTo>
                <a:cubicBezTo>
                  <a:pt x="282" y="136"/>
                  <a:pt x="241" y="137"/>
                  <a:pt x="200" y="131"/>
                </a:cubicBezTo>
                <a:cubicBezTo>
                  <a:pt x="151" y="124"/>
                  <a:pt x="101" y="44"/>
                  <a:pt x="39" y="23"/>
                </a:cubicBezTo>
                <a:cubicBezTo>
                  <a:pt x="34" y="18"/>
                  <a:pt x="29" y="12"/>
                  <a:pt x="23" y="8"/>
                </a:cubicBezTo>
                <a:cubicBezTo>
                  <a:pt x="16" y="4"/>
                  <a:pt x="0" y="0"/>
                  <a:pt x="0" y="0"/>
                </a:cubicBezTo>
              </a:path>
            </a:pathLst>
          </a:custGeom>
          <a:noFill/>
          <a:ln w="38100">
            <a:solidFill>
              <a:srgbClr val="CC0000"/>
            </a:solidFill>
            <a:round/>
            <a:headEnd/>
            <a:tailEnd type="triangle" w="med" len="med"/>
          </a:ln>
        </p:spPr>
        <p:txBody>
          <a:bodyPr/>
          <a:lstStyle/>
          <a:p>
            <a:endParaRPr lang="en-US"/>
          </a:p>
        </p:txBody>
      </p:sp>
      <p:sp>
        <p:nvSpPr>
          <p:cNvPr id="1401882" name="Freeform 26"/>
          <p:cNvSpPr>
            <a:spLocks/>
          </p:cNvSpPr>
          <p:nvPr/>
        </p:nvSpPr>
        <p:spPr bwMode="auto">
          <a:xfrm>
            <a:off x="8842375" y="5640388"/>
            <a:ext cx="258763" cy="228600"/>
          </a:xfrm>
          <a:custGeom>
            <a:avLst/>
            <a:gdLst>
              <a:gd name="T0" fmla="*/ 2147483647 w 191"/>
              <a:gd name="T1" fmla="*/ 0 h 169"/>
              <a:gd name="T2" fmla="*/ 2147483647 w 191"/>
              <a:gd name="T3" fmla="*/ 2147483647 h 169"/>
              <a:gd name="T4" fmla="*/ 2147483647 w 191"/>
              <a:gd name="T5" fmla="*/ 2147483647 h 169"/>
              <a:gd name="T6" fmla="*/ 2147483647 w 191"/>
              <a:gd name="T7" fmla="*/ 2147483647 h 169"/>
              <a:gd name="T8" fmla="*/ 2147483647 w 191"/>
              <a:gd name="T9" fmla="*/ 2147483647 h 169"/>
              <a:gd name="T10" fmla="*/ 0 60000 65536"/>
              <a:gd name="T11" fmla="*/ 0 60000 65536"/>
              <a:gd name="T12" fmla="*/ 0 60000 65536"/>
              <a:gd name="T13" fmla="*/ 0 60000 65536"/>
              <a:gd name="T14" fmla="*/ 0 60000 65536"/>
              <a:gd name="T15" fmla="*/ 0 w 191"/>
              <a:gd name="T16" fmla="*/ 0 h 169"/>
              <a:gd name="T17" fmla="*/ 191 w 191"/>
              <a:gd name="T18" fmla="*/ 169 h 169"/>
            </a:gdLst>
            <a:ahLst/>
            <a:cxnLst>
              <a:cxn ang="T10">
                <a:pos x="T0" y="T1"/>
              </a:cxn>
              <a:cxn ang="T11">
                <a:pos x="T2" y="T3"/>
              </a:cxn>
              <a:cxn ang="T12">
                <a:pos x="T4" y="T5"/>
              </a:cxn>
              <a:cxn ang="T13">
                <a:pos x="T6" y="T7"/>
              </a:cxn>
              <a:cxn ang="T14">
                <a:pos x="T8" y="T9"/>
              </a:cxn>
            </a:cxnLst>
            <a:rect l="T15" t="T16" r="T17" b="T18"/>
            <a:pathLst>
              <a:path w="191" h="169">
                <a:moveTo>
                  <a:pt x="50" y="0"/>
                </a:moveTo>
                <a:cubicBezTo>
                  <a:pt x="24" y="51"/>
                  <a:pt x="0" y="122"/>
                  <a:pt x="50" y="169"/>
                </a:cubicBezTo>
                <a:cubicBezTo>
                  <a:pt x="78" y="166"/>
                  <a:pt x="107" y="167"/>
                  <a:pt x="134" y="161"/>
                </a:cubicBezTo>
                <a:cubicBezTo>
                  <a:pt x="157" y="156"/>
                  <a:pt x="164" y="101"/>
                  <a:pt x="180" y="84"/>
                </a:cubicBezTo>
                <a:cubicBezTo>
                  <a:pt x="191" y="54"/>
                  <a:pt x="188" y="69"/>
                  <a:pt x="188" y="38"/>
                </a:cubicBezTo>
              </a:path>
            </a:pathLst>
          </a:custGeom>
          <a:noFill/>
          <a:ln w="38100">
            <a:solidFill>
              <a:srgbClr val="CC0000"/>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18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18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018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18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018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018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18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18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18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18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018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18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018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18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18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018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01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1866" grpId="0" animBg="1"/>
      <p:bldP spid="1401867" grpId="0" animBg="1"/>
      <p:bldP spid="1401868" grpId="0" animBg="1"/>
      <p:bldP spid="1401869" grpId="0" animBg="1"/>
      <p:bldP spid="1401870" grpId="0" animBg="1"/>
      <p:bldP spid="1401871" grpId="0" animBg="1"/>
      <p:bldP spid="1401872" grpId="0" animBg="1"/>
      <p:bldP spid="1401873" grpId="0" animBg="1"/>
      <p:bldP spid="1401874" grpId="0" animBg="1"/>
      <p:bldP spid="1401875" grpId="0" animBg="1"/>
      <p:bldP spid="1401876" grpId="0" animBg="1"/>
      <p:bldP spid="1401877" grpId="0" animBg="1"/>
      <p:bldP spid="1401878" grpId="0" animBg="1"/>
      <p:bldP spid="1401879" grpId="0" animBg="1"/>
      <p:bldP spid="1401880" grpId="0" animBg="1"/>
      <p:bldP spid="1401881" grpId="0" animBg="1"/>
      <p:bldP spid="140188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t>K-Means Example</a:t>
            </a:r>
          </a:p>
        </p:txBody>
      </p:sp>
      <p:pic>
        <p:nvPicPr>
          <p:cNvPr id="59396" name="Picture 4" descr="km01"/>
          <p:cNvPicPr>
            <a:picLocks noChangeAspect="1" noChangeArrowheads="1"/>
          </p:cNvPicPr>
          <p:nvPr/>
        </p:nvPicPr>
        <p:blipFill>
          <a:blip r:embed="rId2" cstate="print"/>
          <a:srcRect l="7663" t="7434" r="4204" b="3355"/>
          <a:stretch>
            <a:fillRect/>
          </a:stretch>
        </p:blipFill>
        <p:spPr bwMode="auto">
          <a:xfrm>
            <a:off x="3505200" y="1219200"/>
            <a:ext cx="5257800" cy="5486400"/>
          </a:xfrm>
          <a:prstGeom prst="rect">
            <a:avLst/>
          </a:prstGeom>
          <a:noFill/>
          <a:ln w="9525">
            <a:noFill/>
            <a:miter lim="800000"/>
            <a:headEnd/>
            <a:tailEnd/>
          </a:ln>
        </p:spPr>
      </p:pic>
      <p:pic>
        <p:nvPicPr>
          <p:cNvPr id="1402885" name="Picture 5" descr="km02"/>
          <p:cNvPicPr>
            <a:picLocks noChangeAspect="1" noChangeArrowheads="1"/>
          </p:cNvPicPr>
          <p:nvPr/>
        </p:nvPicPr>
        <p:blipFill>
          <a:blip r:embed="rId3"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86" name="Picture 6" descr="km03"/>
          <p:cNvPicPr>
            <a:picLocks noChangeAspect="1" noChangeArrowheads="1"/>
          </p:cNvPicPr>
          <p:nvPr/>
        </p:nvPicPr>
        <p:blipFill>
          <a:blip r:embed="rId4"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87" name="Picture 7" descr="km04"/>
          <p:cNvPicPr>
            <a:picLocks noChangeAspect="1" noChangeArrowheads="1"/>
          </p:cNvPicPr>
          <p:nvPr/>
        </p:nvPicPr>
        <p:blipFill>
          <a:blip r:embed="rId5"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88" name="Picture 8" descr="km05"/>
          <p:cNvPicPr>
            <a:picLocks noChangeAspect="1" noChangeArrowheads="1"/>
          </p:cNvPicPr>
          <p:nvPr/>
        </p:nvPicPr>
        <p:blipFill>
          <a:blip r:embed="rId6"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89" name="Picture 9" descr="km06"/>
          <p:cNvPicPr>
            <a:picLocks noChangeAspect="1" noChangeArrowheads="1"/>
          </p:cNvPicPr>
          <p:nvPr/>
        </p:nvPicPr>
        <p:blipFill>
          <a:blip r:embed="rId7" cstate="print"/>
          <a:srcRect l="3831" t="7434" r="2927" b="3355"/>
          <a:stretch>
            <a:fillRect/>
          </a:stretch>
        </p:blipFill>
        <p:spPr bwMode="auto">
          <a:xfrm>
            <a:off x="3276600" y="1219200"/>
            <a:ext cx="5562600" cy="5486400"/>
          </a:xfrm>
          <a:prstGeom prst="rect">
            <a:avLst/>
          </a:prstGeom>
          <a:noFill/>
          <a:ln w="9525">
            <a:noFill/>
            <a:miter lim="800000"/>
            <a:headEnd/>
            <a:tailEnd/>
          </a:ln>
        </p:spPr>
      </p:pic>
      <p:pic>
        <p:nvPicPr>
          <p:cNvPr id="1402890" name="Picture 10" descr="km07"/>
          <p:cNvPicPr>
            <a:picLocks noChangeAspect="1" noChangeArrowheads="1"/>
          </p:cNvPicPr>
          <p:nvPr/>
        </p:nvPicPr>
        <p:blipFill>
          <a:blip r:embed="rId8"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91" name="Picture 11" descr="km08"/>
          <p:cNvPicPr>
            <a:picLocks noChangeAspect="1" noChangeArrowheads="1"/>
          </p:cNvPicPr>
          <p:nvPr/>
        </p:nvPicPr>
        <p:blipFill>
          <a:blip r:embed="rId9"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92" name="Picture 12" descr="km09"/>
          <p:cNvPicPr>
            <a:picLocks noChangeAspect="1" noChangeArrowheads="1"/>
          </p:cNvPicPr>
          <p:nvPr/>
        </p:nvPicPr>
        <p:blipFill>
          <a:blip r:embed="rId10" cstate="print"/>
          <a:srcRect l="3831" t="7434" r="4204" b="3355"/>
          <a:stretch>
            <a:fillRect/>
          </a:stretch>
        </p:blipFill>
        <p:spPr bwMode="auto">
          <a:xfrm>
            <a:off x="3276600" y="1219200"/>
            <a:ext cx="5486400" cy="5486400"/>
          </a:xfrm>
          <a:prstGeom prst="rect">
            <a:avLst/>
          </a:prstGeom>
          <a:noFill/>
          <a:ln w="9525">
            <a:noFill/>
            <a:miter lim="800000"/>
            <a:headEnd/>
            <a:tailEnd/>
          </a:ln>
        </p:spPr>
      </p:pic>
      <p:pic>
        <p:nvPicPr>
          <p:cNvPr id="1402893" name="Picture 13" descr="km10"/>
          <p:cNvPicPr>
            <a:picLocks noChangeAspect="1" noChangeArrowheads="1"/>
          </p:cNvPicPr>
          <p:nvPr/>
        </p:nvPicPr>
        <p:blipFill>
          <a:blip r:embed="rId11" cstate="print"/>
          <a:srcRect l="3831" t="7434" r="2927" b="3355"/>
          <a:stretch>
            <a:fillRect/>
          </a:stretch>
        </p:blipFill>
        <p:spPr bwMode="auto">
          <a:xfrm>
            <a:off x="3276600" y="1219200"/>
            <a:ext cx="5562600" cy="5486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28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28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28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28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28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28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289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02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Recap: Learning a </a:t>
            </a:r>
            <a:r>
              <a:rPr lang="en-US" dirty="0" smtClean="0"/>
              <a:t>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174708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t>K-Means as Optimization</a:t>
            </a:r>
          </a:p>
        </p:txBody>
      </p:sp>
      <p:sp>
        <p:nvSpPr>
          <p:cNvPr id="61443" name="Rectangle 3"/>
          <p:cNvSpPr>
            <a:spLocks noGrp="1" noChangeArrowheads="1"/>
          </p:cNvSpPr>
          <p:nvPr>
            <p:ph idx="1"/>
          </p:nvPr>
        </p:nvSpPr>
        <p:spPr/>
        <p:txBody>
          <a:bodyPr/>
          <a:lstStyle/>
          <a:p>
            <a:pPr>
              <a:lnSpc>
                <a:spcPct val="90000"/>
              </a:lnSpc>
            </a:pPr>
            <a:r>
              <a:rPr lang="en-US" sz="2400" dirty="0" smtClean="0"/>
              <a:t>Consider the total distance to the means:</a:t>
            </a:r>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Each iteration reduces phi</a:t>
            </a:r>
          </a:p>
          <a:p>
            <a:pPr lvl="1">
              <a:lnSpc>
                <a:spcPct val="90000"/>
              </a:lnSpc>
            </a:pPr>
            <a:endParaRPr lang="en-US" sz="2000" dirty="0" smtClean="0"/>
          </a:p>
          <a:p>
            <a:pPr>
              <a:lnSpc>
                <a:spcPct val="90000"/>
              </a:lnSpc>
            </a:pPr>
            <a:r>
              <a:rPr lang="en-US" sz="2400" dirty="0" smtClean="0"/>
              <a:t>Two stages each iteration:</a:t>
            </a:r>
          </a:p>
          <a:p>
            <a:pPr lvl="1">
              <a:lnSpc>
                <a:spcPct val="90000"/>
              </a:lnSpc>
            </a:pPr>
            <a:r>
              <a:rPr lang="en-US" sz="2000" dirty="0" smtClean="0"/>
              <a:t>Update assignments: fix means c, change assignments a</a:t>
            </a:r>
          </a:p>
          <a:p>
            <a:pPr lvl="1">
              <a:lnSpc>
                <a:spcPct val="90000"/>
              </a:lnSpc>
            </a:pPr>
            <a:r>
              <a:rPr lang="en-US" sz="2000" dirty="0" smtClean="0"/>
              <a:t>Update means: fix assignments a, change means c</a:t>
            </a:r>
          </a:p>
          <a:p>
            <a:pPr>
              <a:lnSpc>
                <a:spcPct val="90000"/>
              </a:lnSpc>
            </a:pPr>
            <a:endParaRPr lang="en-US" sz="2400" dirty="0" smtClean="0"/>
          </a:p>
        </p:txBody>
      </p:sp>
      <p:pic>
        <p:nvPicPr>
          <p:cNvPr id="61444" name="Picture 4" descr="txp_fig"/>
          <p:cNvPicPr>
            <a:picLocks noChangeAspect="1" noChangeArrowheads="1"/>
          </p:cNvPicPr>
          <p:nvPr>
            <p:custDataLst>
              <p:tags r:id="rId1"/>
            </p:custDataLst>
          </p:nvPr>
        </p:nvPicPr>
        <p:blipFill>
          <a:blip r:embed="rId3" cstate="print"/>
          <a:srcRect/>
          <a:stretch>
            <a:fillRect/>
          </a:stretch>
        </p:blipFill>
        <p:spPr bwMode="auto">
          <a:xfrm>
            <a:off x="2038350" y="1981200"/>
            <a:ext cx="5429250" cy="666750"/>
          </a:xfrm>
          <a:prstGeom prst="rect">
            <a:avLst/>
          </a:prstGeom>
          <a:noFill/>
          <a:ln w="9525">
            <a:noFill/>
            <a:miter lim="800000"/>
            <a:headEnd/>
            <a:tailEnd/>
          </a:ln>
        </p:spPr>
      </p:pic>
      <p:sp>
        <p:nvSpPr>
          <p:cNvPr id="61445" name="Text Box 5"/>
          <p:cNvSpPr txBox="1">
            <a:spLocks noChangeArrowheads="1"/>
          </p:cNvSpPr>
          <p:nvPr/>
        </p:nvSpPr>
        <p:spPr bwMode="auto">
          <a:xfrm>
            <a:off x="1752600" y="2681288"/>
            <a:ext cx="914400" cy="366712"/>
          </a:xfrm>
          <a:prstGeom prst="rect">
            <a:avLst/>
          </a:prstGeom>
          <a:noFill/>
          <a:ln w="9525">
            <a:noFill/>
            <a:miter lim="800000"/>
            <a:headEnd/>
            <a:tailEnd/>
          </a:ln>
        </p:spPr>
        <p:txBody>
          <a:bodyPr>
            <a:spAutoFit/>
          </a:bodyPr>
          <a:lstStyle/>
          <a:p>
            <a:pPr>
              <a:spcBef>
                <a:spcPct val="50000"/>
              </a:spcBef>
            </a:pPr>
            <a:r>
              <a:rPr lang="en-US"/>
              <a:t>points</a:t>
            </a:r>
          </a:p>
        </p:txBody>
      </p:sp>
      <p:sp>
        <p:nvSpPr>
          <p:cNvPr id="61446" name="Text Box 6"/>
          <p:cNvSpPr txBox="1">
            <a:spLocks noChangeArrowheads="1"/>
          </p:cNvSpPr>
          <p:nvPr/>
        </p:nvSpPr>
        <p:spPr bwMode="auto">
          <a:xfrm>
            <a:off x="2667000" y="2971800"/>
            <a:ext cx="1524000" cy="366713"/>
          </a:xfrm>
          <a:prstGeom prst="rect">
            <a:avLst/>
          </a:prstGeom>
          <a:noFill/>
          <a:ln w="9525">
            <a:noFill/>
            <a:miter lim="800000"/>
            <a:headEnd/>
            <a:tailEnd/>
          </a:ln>
        </p:spPr>
        <p:txBody>
          <a:bodyPr>
            <a:spAutoFit/>
          </a:bodyPr>
          <a:lstStyle/>
          <a:p>
            <a:pPr>
              <a:spcBef>
                <a:spcPct val="50000"/>
              </a:spcBef>
            </a:pPr>
            <a:r>
              <a:rPr lang="en-US"/>
              <a:t>assignments</a:t>
            </a:r>
          </a:p>
        </p:txBody>
      </p:sp>
      <p:sp>
        <p:nvSpPr>
          <p:cNvPr id="61447" name="Text Box 7"/>
          <p:cNvSpPr txBox="1">
            <a:spLocks noChangeArrowheads="1"/>
          </p:cNvSpPr>
          <p:nvPr/>
        </p:nvSpPr>
        <p:spPr bwMode="auto">
          <a:xfrm>
            <a:off x="4038600" y="2667000"/>
            <a:ext cx="1524000" cy="366713"/>
          </a:xfrm>
          <a:prstGeom prst="rect">
            <a:avLst/>
          </a:prstGeom>
          <a:noFill/>
          <a:ln w="9525">
            <a:noFill/>
            <a:miter lim="800000"/>
            <a:headEnd/>
            <a:tailEnd/>
          </a:ln>
        </p:spPr>
        <p:txBody>
          <a:bodyPr>
            <a:spAutoFit/>
          </a:bodyPr>
          <a:lstStyle/>
          <a:p>
            <a:pPr>
              <a:spcBef>
                <a:spcPct val="50000"/>
              </a:spcBef>
            </a:pPr>
            <a:r>
              <a:rPr lang="en-US"/>
              <a:t>means</a:t>
            </a:r>
          </a:p>
        </p:txBody>
      </p:sp>
      <p:sp>
        <p:nvSpPr>
          <p:cNvPr id="61448" name="Line 8"/>
          <p:cNvSpPr>
            <a:spLocks noChangeShapeType="1"/>
          </p:cNvSpPr>
          <p:nvPr/>
        </p:nvSpPr>
        <p:spPr bwMode="auto">
          <a:xfrm flipV="1">
            <a:off x="2286000" y="2438400"/>
            <a:ext cx="381000" cy="228600"/>
          </a:xfrm>
          <a:prstGeom prst="line">
            <a:avLst/>
          </a:prstGeom>
          <a:noFill/>
          <a:ln w="38100">
            <a:solidFill>
              <a:schemeClr val="tx1"/>
            </a:solidFill>
            <a:round/>
            <a:headEnd/>
            <a:tailEnd type="triangle" w="med" len="med"/>
          </a:ln>
        </p:spPr>
        <p:txBody>
          <a:bodyPr/>
          <a:lstStyle/>
          <a:p>
            <a:endParaRPr lang="en-US"/>
          </a:p>
        </p:txBody>
      </p:sp>
      <p:sp>
        <p:nvSpPr>
          <p:cNvPr id="61449" name="Line 9"/>
          <p:cNvSpPr>
            <a:spLocks noChangeShapeType="1"/>
          </p:cNvSpPr>
          <p:nvPr/>
        </p:nvSpPr>
        <p:spPr bwMode="auto">
          <a:xfrm flipV="1">
            <a:off x="3429000" y="2438400"/>
            <a:ext cx="76200" cy="533400"/>
          </a:xfrm>
          <a:prstGeom prst="line">
            <a:avLst/>
          </a:prstGeom>
          <a:noFill/>
          <a:ln w="38100">
            <a:solidFill>
              <a:schemeClr val="tx1"/>
            </a:solidFill>
            <a:round/>
            <a:headEnd/>
            <a:tailEnd type="triangle" w="med" len="med"/>
          </a:ln>
        </p:spPr>
        <p:txBody>
          <a:bodyPr/>
          <a:lstStyle/>
          <a:p>
            <a:endParaRPr lang="en-US"/>
          </a:p>
        </p:txBody>
      </p:sp>
      <p:sp>
        <p:nvSpPr>
          <p:cNvPr id="61450" name="Line 10"/>
          <p:cNvSpPr>
            <a:spLocks noChangeShapeType="1"/>
          </p:cNvSpPr>
          <p:nvPr/>
        </p:nvSpPr>
        <p:spPr bwMode="auto">
          <a:xfrm flipH="1" flipV="1">
            <a:off x="4343400" y="2438400"/>
            <a:ext cx="152400" cy="304800"/>
          </a:xfrm>
          <a:prstGeom prst="line">
            <a:avLst/>
          </a:prstGeom>
          <a:noFill/>
          <a:ln w="38100">
            <a:solidFill>
              <a:schemeClr val="tx1"/>
            </a:solidFill>
            <a:round/>
            <a:headEnd/>
            <a:tailEnd type="triangle" w="med" len="med"/>
          </a:ln>
        </p:spPr>
        <p:txBody>
          <a:bodyPr/>
          <a:lstStyle/>
          <a:p>
            <a:endParaRPr lang="en-US"/>
          </a:p>
        </p:txBody>
      </p:sp>
      <p:sp>
        <p:nvSpPr>
          <p:cNvPr id="61451" name="Oval 11"/>
          <p:cNvSpPr>
            <a:spLocks noChangeArrowheads="1"/>
          </p:cNvSpPr>
          <p:nvPr/>
        </p:nvSpPr>
        <p:spPr bwMode="auto">
          <a:xfrm>
            <a:off x="90678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2" name="Oval 12"/>
          <p:cNvSpPr>
            <a:spLocks noChangeArrowheads="1"/>
          </p:cNvSpPr>
          <p:nvPr/>
        </p:nvSpPr>
        <p:spPr bwMode="auto">
          <a:xfrm>
            <a:off x="9296400" y="3200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3" name="Oval 13"/>
          <p:cNvSpPr>
            <a:spLocks noChangeArrowheads="1"/>
          </p:cNvSpPr>
          <p:nvPr/>
        </p:nvSpPr>
        <p:spPr bwMode="auto">
          <a:xfrm>
            <a:off x="9982200" y="182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4" name="Oval 14"/>
          <p:cNvSpPr>
            <a:spLocks noChangeArrowheads="1"/>
          </p:cNvSpPr>
          <p:nvPr/>
        </p:nvSpPr>
        <p:spPr bwMode="auto">
          <a:xfrm>
            <a:off x="10287000" y="3200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5" name="Oval 15"/>
          <p:cNvSpPr>
            <a:spLocks noChangeArrowheads="1"/>
          </p:cNvSpPr>
          <p:nvPr/>
        </p:nvSpPr>
        <p:spPr bwMode="auto">
          <a:xfrm>
            <a:off x="10439400" y="2895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6" name="Oval 16"/>
          <p:cNvSpPr>
            <a:spLocks noChangeArrowheads="1"/>
          </p:cNvSpPr>
          <p:nvPr/>
        </p:nvSpPr>
        <p:spPr bwMode="auto">
          <a:xfrm>
            <a:off x="9601200" y="182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1457" name="Rectangle 17"/>
          <p:cNvSpPr>
            <a:spLocks noChangeArrowheads="1"/>
          </p:cNvSpPr>
          <p:nvPr/>
        </p:nvSpPr>
        <p:spPr bwMode="auto">
          <a:xfrm>
            <a:off x="10058400" y="28956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1458" name="Rectangle 18"/>
          <p:cNvSpPr>
            <a:spLocks noChangeArrowheads="1"/>
          </p:cNvSpPr>
          <p:nvPr/>
        </p:nvSpPr>
        <p:spPr bwMode="auto">
          <a:xfrm>
            <a:off x="9448800" y="28956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1459" name="Rectangle 19"/>
          <p:cNvSpPr>
            <a:spLocks noChangeArrowheads="1"/>
          </p:cNvSpPr>
          <p:nvPr/>
        </p:nvSpPr>
        <p:spPr bwMode="auto">
          <a:xfrm>
            <a:off x="9829800" y="21336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61460" name="AutoShape 20"/>
          <p:cNvCxnSpPr>
            <a:cxnSpLocks noChangeShapeType="1"/>
            <a:stCxn id="61456" idx="5"/>
            <a:endCxn id="61459" idx="0"/>
          </p:cNvCxnSpPr>
          <p:nvPr/>
        </p:nvCxnSpPr>
        <p:spPr bwMode="auto">
          <a:xfrm>
            <a:off x="9731375" y="1958975"/>
            <a:ext cx="174625" cy="174625"/>
          </a:xfrm>
          <a:prstGeom prst="straightConnector1">
            <a:avLst/>
          </a:prstGeom>
          <a:noFill/>
          <a:ln w="9525">
            <a:solidFill>
              <a:schemeClr val="tx1"/>
            </a:solidFill>
            <a:round/>
            <a:headEnd/>
            <a:tailEnd type="triangle" w="med" len="med"/>
          </a:ln>
        </p:spPr>
      </p:cxnSp>
      <p:cxnSp>
        <p:nvCxnSpPr>
          <p:cNvPr id="61461" name="AutoShape 21"/>
          <p:cNvCxnSpPr>
            <a:cxnSpLocks noChangeShapeType="1"/>
            <a:stCxn id="61453" idx="3"/>
            <a:endCxn id="61459" idx="0"/>
          </p:cNvCxnSpPr>
          <p:nvPr/>
        </p:nvCxnSpPr>
        <p:spPr bwMode="auto">
          <a:xfrm flipH="1">
            <a:off x="9906000" y="1958975"/>
            <a:ext cx="98425" cy="174625"/>
          </a:xfrm>
          <a:prstGeom prst="straightConnector1">
            <a:avLst/>
          </a:prstGeom>
          <a:noFill/>
          <a:ln w="9525">
            <a:solidFill>
              <a:schemeClr val="tx1"/>
            </a:solidFill>
            <a:round/>
            <a:headEnd/>
            <a:tailEnd type="triangle" w="med" len="med"/>
          </a:ln>
        </p:spPr>
      </p:cxnSp>
      <p:cxnSp>
        <p:nvCxnSpPr>
          <p:cNvPr id="61462" name="AutoShape 22"/>
          <p:cNvCxnSpPr>
            <a:cxnSpLocks noChangeShapeType="1"/>
            <a:stCxn id="61451" idx="6"/>
            <a:endCxn id="61458" idx="1"/>
          </p:cNvCxnSpPr>
          <p:nvPr/>
        </p:nvCxnSpPr>
        <p:spPr bwMode="auto">
          <a:xfrm flipV="1">
            <a:off x="9220200" y="2971800"/>
            <a:ext cx="228600" cy="76200"/>
          </a:xfrm>
          <a:prstGeom prst="straightConnector1">
            <a:avLst/>
          </a:prstGeom>
          <a:noFill/>
          <a:ln w="9525">
            <a:solidFill>
              <a:schemeClr val="tx1"/>
            </a:solidFill>
            <a:round/>
            <a:headEnd/>
            <a:tailEnd type="triangle" w="med" len="med"/>
          </a:ln>
        </p:spPr>
      </p:cxnSp>
      <p:cxnSp>
        <p:nvCxnSpPr>
          <p:cNvPr id="61463" name="AutoShape 23"/>
          <p:cNvCxnSpPr>
            <a:cxnSpLocks noChangeShapeType="1"/>
            <a:stCxn id="61452" idx="7"/>
            <a:endCxn id="61458" idx="2"/>
          </p:cNvCxnSpPr>
          <p:nvPr/>
        </p:nvCxnSpPr>
        <p:spPr bwMode="auto">
          <a:xfrm flipV="1">
            <a:off x="9426575" y="3048000"/>
            <a:ext cx="98425" cy="174625"/>
          </a:xfrm>
          <a:prstGeom prst="straightConnector1">
            <a:avLst/>
          </a:prstGeom>
          <a:noFill/>
          <a:ln w="9525">
            <a:solidFill>
              <a:schemeClr val="tx1"/>
            </a:solidFill>
            <a:round/>
            <a:headEnd/>
            <a:tailEnd type="triangle" w="med" len="med"/>
          </a:ln>
        </p:spPr>
      </p:cxnSp>
      <p:cxnSp>
        <p:nvCxnSpPr>
          <p:cNvPr id="61464" name="AutoShape 24"/>
          <p:cNvCxnSpPr>
            <a:cxnSpLocks noChangeShapeType="1"/>
            <a:stCxn id="61454" idx="1"/>
            <a:endCxn id="61457" idx="2"/>
          </p:cNvCxnSpPr>
          <p:nvPr/>
        </p:nvCxnSpPr>
        <p:spPr bwMode="auto">
          <a:xfrm flipH="1" flipV="1">
            <a:off x="10134600" y="3048000"/>
            <a:ext cx="174625" cy="174625"/>
          </a:xfrm>
          <a:prstGeom prst="straightConnector1">
            <a:avLst/>
          </a:prstGeom>
          <a:noFill/>
          <a:ln w="9525">
            <a:solidFill>
              <a:schemeClr val="tx1"/>
            </a:solidFill>
            <a:round/>
            <a:headEnd/>
            <a:tailEnd type="triangle" w="med" len="med"/>
          </a:ln>
        </p:spPr>
      </p:cxnSp>
      <p:cxnSp>
        <p:nvCxnSpPr>
          <p:cNvPr id="61465" name="AutoShape 25"/>
          <p:cNvCxnSpPr>
            <a:cxnSpLocks noChangeShapeType="1"/>
            <a:stCxn id="61455" idx="2"/>
            <a:endCxn id="61457" idx="3"/>
          </p:cNvCxnSpPr>
          <p:nvPr/>
        </p:nvCxnSpPr>
        <p:spPr bwMode="auto">
          <a:xfrm flipH="1">
            <a:off x="10210800" y="2971800"/>
            <a:ext cx="228600" cy="0"/>
          </a:xfrm>
          <a:prstGeom prst="straightConnector1">
            <a:avLst/>
          </a:prstGeom>
          <a:noFill/>
          <a:ln w="9525">
            <a:solidFill>
              <a:schemeClr val="tx1"/>
            </a:solidFill>
            <a:round/>
            <a:headEnd/>
            <a:tailEnd type="triangle" w="med" len="med"/>
          </a:ln>
        </p:spPr>
      </p:cxnSp>
      <p:pic>
        <p:nvPicPr>
          <p:cNvPr id="72705"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62800" y="3962658"/>
            <a:ext cx="4800600" cy="270309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t>Phase I: Update Assignments</a:t>
            </a:r>
          </a:p>
        </p:txBody>
      </p:sp>
      <p:sp>
        <p:nvSpPr>
          <p:cNvPr id="1405955" name="Rectangle 3"/>
          <p:cNvSpPr>
            <a:spLocks noGrp="1" noChangeArrowheads="1"/>
          </p:cNvSpPr>
          <p:nvPr>
            <p:ph idx="1"/>
          </p:nvPr>
        </p:nvSpPr>
        <p:spPr>
          <a:xfrm>
            <a:off x="457200" y="1600200"/>
            <a:ext cx="4876800" cy="4525963"/>
          </a:xfrm>
        </p:spPr>
        <p:txBody>
          <a:bodyPr/>
          <a:lstStyle/>
          <a:p>
            <a:r>
              <a:rPr lang="en-US" sz="2800" dirty="0" smtClean="0"/>
              <a:t>For each point, re-assign to closest mean:</a:t>
            </a:r>
          </a:p>
          <a:p>
            <a:endParaRPr lang="en-US" sz="2800" dirty="0" smtClean="0"/>
          </a:p>
          <a:p>
            <a:endParaRPr lang="en-US" sz="2800" dirty="0" smtClean="0"/>
          </a:p>
          <a:p>
            <a:pPr lvl="2"/>
            <a:endParaRPr lang="en-US" sz="2000" dirty="0" smtClean="0"/>
          </a:p>
          <a:p>
            <a:r>
              <a:rPr lang="en-US" sz="2800" dirty="0" smtClean="0"/>
              <a:t>Can only decrease total distance phi!</a:t>
            </a:r>
          </a:p>
        </p:txBody>
      </p:sp>
      <p:pic>
        <p:nvPicPr>
          <p:cNvPr id="62468" name="Picture 4" descr="txp_fig"/>
          <p:cNvPicPr>
            <a:picLocks noChangeAspect="1" noChangeArrowheads="1"/>
          </p:cNvPicPr>
          <p:nvPr>
            <p:custDataLst>
              <p:tags r:id="rId1"/>
            </p:custDataLst>
          </p:nvPr>
        </p:nvPicPr>
        <p:blipFill>
          <a:blip r:embed="rId5" cstate="print"/>
          <a:srcRect/>
          <a:stretch>
            <a:fillRect/>
          </a:stretch>
        </p:blipFill>
        <p:spPr bwMode="auto">
          <a:xfrm>
            <a:off x="1133475" y="3044825"/>
            <a:ext cx="3590925" cy="536575"/>
          </a:xfrm>
          <a:prstGeom prst="rect">
            <a:avLst/>
          </a:prstGeom>
          <a:noFill/>
          <a:ln w="9525">
            <a:noFill/>
            <a:miter lim="800000"/>
            <a:headEnd/>
            <a:tailEnd/>
          </a:ln>
        </p:spPr>
      </p:pic>
      <p:sp>
        <p:nvSpPr>
          <p:cNvPr id="62469" name="Oval 5"/>
          <p:cNvSpPr>
            <a:spLocks noChangeArrowheads="1"/>
          </p:cNvSpPr>
          <p:nvPr/>
        </p:nvSpPr>
        <p:spPr bwMode="auto">
          <a:xfrm>
            <a:off x="64008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0" name="Oval 6"/>
          <p:cNvSpPr>
            <a:spLocks noChangeArrowheads="1"/>
          </p:cNvSpPr>
          <p:nvPr/>
        </p:nvSpPr>
        <p:spPr bwMode="auto">
          <a:xfrm>
            <a:off x="66294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1" name="Oval 7"/>
          <p:cNvSpPr>
            <a:spLocks noChangeArrowheads="1"/>
          </p:cNvSpPr>
          <p:nvPr/>
        </p:nvSpPr>
        <p:spPr bwMode="auto">
          <a:xfrm>
            <a:off x="73152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2" name="Oval 8"/>
          <p:cNvSpPr>
            <a:spLocks noChangeArrowheads="1"/>
          </p:cNvSpPr>
          <p:nvPr/>
        </p:nvSpPr>
        <p:spPr bwMode="auto">
          <a:xfrm>
            <a:off x="76200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3" name="Oval 9"/>
          <p:cNvSpPr>
            <a:spLocks noChangeArrowheads="1"/>
          </p:cNvSpPr>
          <p:nvPr/>
        </p:nvSpPr>
        <p:spPr bwMode="auto">
          <a:xfrm>
            <a:off x="7772400" y="2667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4" name="Oval 10"/>
          <p:cNvSpPr>
            <a:spLocks noChangeArrowheads="1"/>
          </p:cNvSpPr>
          <p:nvPr/>
        </p:nvSpPr>
        <p:spPr bwMode="auto">
          <a:xfrm>
            <a:off x="69342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2475" name="Rectangle 11"/>
          <p:cNvSpPr>
            <a:spLocks noChangeArrowheads="1"/>
          </p:cNvSpPr>
          <p:nvPr/>
        </p:nvSpPr>
        <p:spPr bwMode="auto">
          <a:xfrm>
            <a:off x="7543800" y="24384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2476" name="Rectangle 12"/>
          <p:cNvSpPr>
            <a:spLocks noChangeArrowheads="1"/>
          </p:cNvSpPr>
          <p:nvPr/>
        </p:nvSpPr>
        <p:spPr bwMode="auto">
          <a:xfrm>
            <a:off x="6934200" y="2667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2477" name="Rectangle 13"/>
          <p:cNvSpPr>
            <a:spLocks noChangeArrowheads="1"/>
          </p:cNvSpPr>
          <p:nvPr/>
        </p:nvSpPr>
        <p:spPr bwMode="auto">
          <a:xfrm>
            <a:off x="7010400" y="19812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62478" name="AutoShape 14"/>
          <p:cNvCxnSpPr>
            <a:cxnSpLocks noChangeShapeType="1"/>
            <a:stCxn id="62474" idx="5"/>
            <a:endCxn id="62477" idx="0"/>
          </p:cNvCxnSpPr>
          <p:nvPr/>
        </p:nvCxnSpPr>
        <p:spPr bwMode="auto">
          <a:xfrm>
            <a:off x="7064375" y="1730375"/>
            <a:ext cx="22225" cy="250825"/>
          </a:xfrm>
          <a:prstGeom prst="straightConnector1">
            <a:avLst/>
          </a:prstGeom>
          <a:noFill/>
          <a:ln w="9525">
            <a:solidFill>
              <a:schemeClr val="tx1"/>
            </a:solidFill>
            <a:round/>
            <a:headEnd/>
            <a:tailEnd type="triangle" w="med" len="med"/>
          </a:ln>
        </p:spPr>
      </p:cxnSp>
      <p:cxnSp>
        <p:nvCxnSpPr>
          <p:cNvPr id="62479" name="AutoShape 15"/>
          <p:cNvCxnSpPr>
            <a:cxnSpLocks noChangeShapeType="1"/>
            <a:stCxn id="62471" idx="3"/>
            <a:endCxn id="62475" idx="0"/>
          </p:cNvCxnSpPr>
          <p:nvPr/>
        </p:nvCxnSpPr>
        <p:spPr bwMode="auto">
          <a:xfrm>
            <a:off x="7337425" y="1730375"/>
            <a:ext cx="282575" cy="708025"/>
          </a:xfrm>
          <a:prstGeom prst="straightConnector1">
            <a:avLst/>
          </a:prstGeom>
          <a:noFill/>
          <a:ln w="9525">
            <a:solidFill>
              <a:schemeClr val="tx1"/>
            </a:solidFill>
            <a:round/>
            <a:headEnd/>
            <a:tailEnd type="triangle" w="med" len="med"/>
          </a:ln>
        </p:spPr>
      </p:cxnSp>
      <p:cxnSp>
        <p:nvCxnSpPr>
          <p:cNvPr id="62480" name="AutoShape 16"/>
          <p:cNvCxnSpPr>
            <a:cxnSpLocks noChangeShapeType="1"/>
            <a:stCxn id="62469" idx="6"/>
            <a:endCxn id="62477" idx="1"/>
          </p:cNvCxnSpPr>
          <p:nvPr/>
        </p:nvCxnSpPr>
        <p:spPr bwMode="auto">
          <a:xfrm flipV="1">
            <a:off x="6553200" y="2057400"/>
            <a:ext cx="457200" cy="762000"/>
          </a:xfrm>
          <a:prstGeom prst="straightConnector1">
            <a:avLst/>
          </a:prstGeom>
          <a:noFill/>
          <a:ln w="9525">
            <a:solidFill>
              <a:schemeClr val="tx1"/>
            </a:solidFill>
            <a:round/>
            <a:headEnd/>
            <a:tailEnd type="triangle" w="med" len="med"/>
          </a:ln>
        </p:spPr>
      </p:cxnSp>
      <p:cxnSp>
        <p:nvCxnSpPr>
          <p:cNvPr id="62481" name="AutoShape 17"/>
          <p:cNvCxnSpPr>
            <a:cxnSpLocks noChangeShapeType="1"/>
            <a:stCxn id="62470" idx="7"/>
            <a:endCxn id="62476" idx="2"/>
          </p:cNvCxnSpPr>
          <p:nvPr/>
        </p:nvCxnSpPr>
        <p:spPr bwMode="auto">
          <a:xfrm flipV="1">
            <a:off x="6759575" y="2819400"/>
            <a:ext cx="250825" cy="174625"/>
          </a:xfrm>
          <a:prstGeom prst="straightConnector1">
            <a:avLst/>
          </a:prstGeom>
          <a:noFill/>
          <a:ln w="9525">
            <a:solidFill>
              <a:schemeClr val="tx1"/>
            </a:solidFill>
            <a:round/>
            <a:headEnd/>
            <a:tailEnd type="triangle" w="med" len="med"/>
          </a:ln>
        </p:spPr>
      </p:cxnSp>
      <p:cxnSp>
        <p:nvCxnSpPr>
          <p:cNvPr id="62482" name="AutoShape 18"/>
          <p:cNvCxnSpPr>
            <a:cxnSpLocks noChangeShapeType="1"/>
            <a:stCxn id="62472" idx="1"/>
            <a:endCxn id="62476" idx="3"/>
          </p:cNvCxnSpPr>
          <p:nvPr/>
        </p:nvCxnSpPr>
        <p:spPr bwMode="auto">
          <a:xfrm flipH="1" flipV="1">
            <a:off x="7086600" y="2743200"/>
            <a:ext cx="555625" cy="250825"/>
          </a:xfrm>
          <a:prstGeom prst="straightConnector1">
            <a:avLst/>
          </a:prstGeom>
          <a:noFill/>
          <a:ln w="9525">
            <a:solidFill>
              <a:schemeClr val="tx1"/>
            </a:solidFill>
            <a:round/>
            <a:headEnd/>
            <a:tailEnd type="triangle" w="med" len="med"/>
          </a:ln>
        </p:spPr>
      </p:cxnSp>
      <p:cxnSp>
        <p:nvCxnSpPr>
          <p:cNvPr id="62483" name="AutoShape 19"/>
          <p:cNvCxnSpPr>
            <a:cxnSpLocks noChangeShapeType="1"/>
            <a:stCxn id="62473" idx="2"/>
            <a:endCxn id="62475" idx="3"/>
          </p:cNvCxnSpPr>
          <p:nvPr/>
        </p:nvCxnSpPr>
        <p:spPr bwMode="auto">
          <a:xfrm flipH="1" flipV="1">
            <a:off x="7696200" y="2514600"/>
            <a:ext cx="76200" cy="228600"/>
          </a:xfrm>
          <a:prstGeom prst="straightConnector1">
            <a:avLst/>
          </a:prstGeom>
          <a:noFill/>
          <a:ln w="9525">
            <a:solidFill>
              <a:schemeClr val="tx1"/>
            </a:solidFill>
            <a:round/>
            <a:headEnd/>
            <a:tailEnd type="triangle" w="med" len="med"/>
          </a:ln>
        </p:spPr>
      </p:cxnSp>
      <p:sp>
        <p:nvSpPr>
          <p:cNvPr id="33812" name="Oval 20"/>
          <p:cNvSpPr>
            <a:spLocks noChangeArrowheads="1"/>
          </p:cNvSpPr>
          <p:nvPr/>
        </p:nvSpPr>
        <p:spPr bwMode="auto">
          <a:xfrm>
            <a:off x="10134600" y="2667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3" name="Oval 21"/>
          <p:cNvSpPr>
            <a:spLocks noChangeArrowheads="1"/>
          </p:cNvSpPr>
          <p:nvPr/>
        </p:nvSpPr>
        <p:spPr bwMode="auto">
          <a:xfrm>
            <a:off x="10363200" y="2895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4" name="Oval 22"/>
          <p:cNvSpPr>
            <a:spLocks noChangeArrowheads="1"/>
          </p:cNvSpPr>
          <p:nvPr/>
        </p:nvSpPr>
        <p:spPr bwMode="auto">
          <a:xfrm>
            <a:off x="11049000" y="152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5" name="Oval 23"/>
          <p:cNvSpPr>
            <a:spLocks noChangeArrowheads="1"/>
          </p:cNvSpPr>
          <p:nvPr/>
        </p:nvSpPr>
        <p:spPr bwMode="auto">
          <a:xfrm>
            <a:off x="11353800" y="2895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6" name="Oval 24"/>
          <p:cNvSpPr>
            <a:spLocks noChangeArrowheads="1"/>
          </p:cNvSpPr>
          <p:nvPr/>
        </p:nvSpPr>
        <p:spPr bwMode="auto">
          <a:xfrm>
            <a:off x="11506200" y="2590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7" name="Oval 25"/>
          <p:cNvSpPr>
            <a:spLocks noChangeArrowheads="1"/>
          </p:cNvSpPr>
          <p:nvPr/>
        </p:nvSpPr>
        <p:spPr bwMode="auto">
          <a:xfrm>
            <a:off x="10668000" y="152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3818" name="Rectangle 26"/>
          <p:cNvSpPr>
            <a:spLocks noChangeArrowheads="1"/>
          </p:cNvSpPr>
          <p:nvPr/>
        </p:nvSpPr>
        <p:spPr bwMode="auto">
          <a:xfrm>
            <a:off x="11277600" y="23622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3819" name="Rectangle 27"/>
          <p:cNvSpPr>
            <a:spLocks noChangeArrowheads="1"/>
          </p:cNvSpPr>
          <p:nvPr/>
        </p:nvSpPr>
        <p:spPr bwMode="auto">
          <a:xfrm>
            <a:off x="10591800" y="25146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33820" name="Rectangle 28"/>
          <p:cNvSpPr>
            <a:spLocks noChangeArrowheads="1"/>
          </p:cNvSpPr>
          <p:nvPr/>
        </p:nvSpPr>
        <p:spPr bwMode="auto">
          <a:xfrm>
            <a:off x="10744200" y="19050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33821" name="AutoShape 29"/>
          <p:cNvCxnSpPr>
            <a:cxnSpLocks noChangeShapeType="1"/>
            <a:stCxn id="33817" idx="5"/>
            <a:endCxn id="33820" idx="0"/>
          </p:cNvCxnSpPr>
          <p:nvPr/>
        </p:nvCxnSpPr>
        <p:spPr bwMode="auto">
          <a:xfrm>
            <a:off x="10798175" y="1654175"/>
            <a:ext cx="22225" cy="250825"/>
          </a:xfrm>
          <a:prstGeom prst="straightConnector1">
            <a:avLst/>
          </a:prstGeom>
          <a:noFill/>
          <a:ln w="9525">
            <a:solidFill>
              <a:schemeClr val="tx1"/>
            </a:solidFill>
            <a:round/>
            <a:headEnd/>
            <a:tailEnd type="triangle" w="med" len="med"/>
          </a:ln>
        </p:spPr>
      </p:cxnSp>
      <p:cxnSp>
        <p:nvCxnSpPr>
          <p:cNvPr id="33822" name="AutoShape 30"/>
          <p:cNvCxnSpPr>
            <a:cxnSpLocks noChangeShapeType="1"/>
            <a:stCxn id="33814" idx="3"/>
            <a:endCxn id="33820" idx="0"/>
          </p:cNvCxnSpPr>
          <p:nvPr/>
        </p:nvCxnSpPr>
        <p:spPr bwMode="auto">
          <a:xfrm flipH="1">
            <a:off x="10820400" y="1654175"/>
            <a:ext cx="250825" cy="250825"/>
          </a:xfrm>
          <a:prstGeom prst="straightConnector1">
            <a:avLst/>
          </a:prstGeom>
          <a:noFill/>
          <a:ln w="9525">
            <a:solidFill>
              <a:schemeClr val="tx1"/>
            </a:solidFill>
            <a:round/>
            <a:headEnd/>
            <a:tailEnd type="triangle" w="med" len="med"/>
          </a:ln>
        </p:spPr>
      </p:cxnSp>
      <p:cxnSp>
        <p:nvCxnSpPr>
          <p:cNvPr id="33823" name="AutoShape 31"/>
          <p:cNvCxnSpPr>
            <a:cxnSpLocks noChangeShapeType="1"/>
            <a:stCxn id="33812" idx="6"/>
            <a:endCxn id="33819" idx="1"/>
          </p:cNvCxnSpPr>
          <p:nvPr/>
        </p:nvCxnSpPr>
        <p:spPr bwMode="auto">
          <a:xfrm flipV="1">
            <a:off x="10287000" y="2590800"/>
            <a:ext cx="304800" cy="152400"/>
          </a:xfrm>
          <a:prstGeom prst="straightConnector1">
            <a:avLst/>
          </a:prstGeom>
          <a:noFill/>
          <a:ln w="9525">
            <a:solidFill>
              <a:schemeClr val="tx1"/>
            </a:solidFill>
            <a:round/>
            <a:headEnd/>
            <a:tailEnd type="triangle" w="med" len="med"/>
          </a:ln>
        </p:spPr>
      </p:cxnSp>
      <p:cxnSp>
        <p:nvCxnSpPr>
          <p:cNvPr id="33824" name="AutoShape 32"/>
          <p:cNvCxnSpPr>
            <a:cxnSpLocks noChangeShapeType="1"/>
            <a:stCxn id="33813" idx="7"/>
            <a:endCxn id="33819" idx="2"/>
          </p:cNvCxnSpPr>
          <p:nvPr/>
        </p:nvCxnSpPr>
        <p:spPr bwMode="auto">
          <a:xfrm flipV="1">
            <a:off x="10493375" y="2667000"/>
            <a:ext cx="174625" cy="250825"/>
          </a:xfrm>
          <a:prstGeom prst="straightConnector1">
            <a:avLst/>
          </a:prstGeom>
          <a:noFill/>
          <a:ln w="9525">
            <a:solidFill>
              <a:schemeClr val="tx1"/>
            </a:solidFill>
            <a:round/>
            <a:headEnd/>
            <a:tailEnd type="triangle" w="med" len="med"/>
          </a:ln>
        </p:spPr>
      </p:cxnSp>
      <p:cxnSp>
        <p:nvCxnSpPr>
          <p:cNvPr id="33825" name="AutoShape 33"/>
          <p:cNvCxnSpPr>
            <a:cxnSpLocks noChangeShapeType="1"/>
            <a:stCxn id="33815" idx="1"/>
            <a:endCxn id="33818" idx="2"/>
          </p:cNvCxnSpPr>
          <p:nvPr/>
        </p:nvCxnSpPr>
        <p:spPr bwMode="auto">
          <a:xfrm flipH="1" flipV="1">
            <a:off x="11353800" y="2514600"/>
            <a:ext cx="22225" cy="403225"/>
          </a:xfrm>
          <a:prstGeom prst="straightConnector1">
            <a:avLst/>
          </a:prstGeom>
          <a:noFill/>
          <a:ln w="9525">
            <a:solidFill>
              <a:schemeClr val="tx1"/>
            </a:solidFill>
            <a:round/>
            <a:headEnd/>
            <a:tailEnd type="triangle" w="med" len="med"/>
          </a:ln>
        </p:spPr>
      </p:cxnSp>
      <p:cxnSp>
        <p:nvCxnSpPr>
          <p:cNvPr id="33826" name="AutoShape 34"/>
          <p:cNvCxnSpPr>
            <a:cxnSpLocks noChangeShapeType="1"/>
            <a:stCxn id="33816" idx="2"/>
            <a:endCxn id="33818" idx="3"/>
          </p:cNvCxnSpPr>
          <p:nvPr/>
        </p:nvCxnSpPr>
        <p:spPr bwMode="auto">
          <a:xfrm flipH="1" flipV="1">
            <a:off x="11430000" y="2438400"/>
            <a:ext cx="76200" cy="228600"/>
          </a:xfrm>
          <a:prstGeom prst="straightConnector1">
            <a:avLst/>
          </a:prstGeom>
          <a:noFill/>
          <a:ln w="9525">
            <a:solidFill>
              <a:schemeClr val="tx1"/>
            </a:solidFill>
            <a:round/>
            <a:headEnd/>
            <a:tailEnd type="triangle" w="med" len="med"/>
          </a:ln>
        </p:spPr>
      </p:cxnSp>
      <p:pic>
        <p:nvPicPr>
          <p:cNvPr id="1405987" name="Picture 35" descr="txp_fig"/>
          <p:cNvPicPr>
            <a:picLocks noChangeAspect="1" noChangeArrowheads="1"/>
          </p:cNvPicPr>
          <p:nvPr>
            <p:custDataLst>
              <p:tags r:id="rId2"/>
            </p:custDataLst>
          </p:nvPr>
        </p:nvPicPr>
        <p:blipFill>
          <a:blip r:embed="rId6" cstate="print"/>
          <a:srcRect/>
          <a:stretch>
            <a:fillRect/>
          </a:stretch>
        </p:blipFill>
        <p:spPr bwMode="auto">
          <a:xfrm>
            <a:off x="1066800" y="5257800"/>
            <a:ext cx="3136900" cy="341313"/>
          </a:xfrm>
          <a:prstGeom prst="rect">
            <a:avLst/>
          </a:prstGeom>
          <a:noFill/>
          <a:ln w="9525">
            <a:noFill/>
            <a:miter lim="800000"/>
            <a:headEnd/>
            <a:tailEnd/>
          </a:ln>
        </p:spPr>
      </p:pic>
      <p:pic>
        <p:nvPicPr>
          <p:cNvPr id="1405988" name="Picture 36" descr="txp_fig"/>
          <p:cNvPicPr>
            <a:picLocks noChangeAspect="1" noChangeArrowheads="1"/>
          </p:cNvPicPr>
          <p:nvPr>
            <p:custDataLst>
              <p:tags r:id="rId3"/>
            </p:custDataLst>
          </p:nvPr>
        </p:nvPicPr>
        <p:blipFill>
          <a:blip r:embed="rId7" cstate="print"/>
          <a:srcRect/>
          <a:stretch>
            <a:fillRect/>
          </a:stretch>
        </p:blipFill>
        <p:spPr bwMode="auto">
          <a:xfrm>
            <a:off x="1927225" y="5815013"/>
            <a:ext cx="2178050" cy="666750"/>
          </a:xfrm>
          <a:prstGeom prst="rect">
            <a:avLst/>
          </a:prstGeom>
          <a:noFill/>
          <a:ln w="9525">
            <a:noFill/>
            <a:miter lim="800000"/>
            <a:headEnd/>
            <a:tailEnd/>
          </a:ln>
        </p:spPr>
      </p:pic>
      <p:sp>
        <p:nvSpPr>
          <p:cNvPr id="33829" name="AutoShape 37"/>
          <p:cNvSpPr>
            <a:spLocks noChangeArrowheads="1"/>
          </p:cNvSpPr>
          <p:nvPr/>
        </p:nvSpPr>
        <p:spPr bwMode="auto">
          <a:xfrm rot="16200000">
            <a:off x="8686800" y="1981200"/>
            <a:ext cx="609600" cy="609600"/>
          </a:xfrm>
          <a:prstGeom prst="downArrow">
            <a:avLst>
              <a:gd name="adj1" fmla="val 39583"/>
              <a:gd name="adj2" fmla="val 34375"/>
            </a:avLst>
          </a:prstGeom>
          <a:solidFill>
            <a:schemeClr val="accent1"/>
          </a:solidFill>
          <a:ln w="9525">
            <a:solidFill>
              <a:schemeClr val="tx1"/>
            </a:solidFill>
            <a:miter lim="800000"/>
            <a:headEnd/>
            <a:tailEnd/>
          </a:ln>
        </p:spPr>
        <p:txBody>
          <a:bodyPr vert="eaVert" wrap="none" anchor="ctr"/>
          <a:lstStyle/>
          <a:p>
            <a:endParaRPr lang="en-US"/>
          </a:p>
        </p:txBody>
      </p:sp>
      <p:pic>
        <p:nvPicPr>
          <p:cNvPr id="40" name="Picture 1"/>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78883" y="4010526"/>
            <a:ext cx="4873034" cy="269507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4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4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4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4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4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4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4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4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4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4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8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8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8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8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8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8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8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8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8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8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8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8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8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8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38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8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05955">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0598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05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animBg="1"/>
      <p:bldP spid="62470" grpId="0" animBg="1"/>
      <p:bldP spid="62471" grpId="0" animBg="1"/>
      <p:bldP spid="62472" grpId="0" animBg="1"/>
      <p:bldP spid="62473" grpId="0" animBg="1"/>
      <p:bldP spid="62474" grpId="0" animBg="1"/>
      <p:bldP spid="62475" grpId="0" animBg="1"/>
      <p:bldP spid="62476" grpId="0" animBg="1"/>
      <p:bldP spid="62477" grpId="0" animBg="1"/>
      <p:bldP spid="33812" grpId="0" animBg="1"/>
      <p:bldP spid="33813" grpId="0" animBg="1"/>
      <p:bldP spid="33814" grpId="0" animBg="1"/>
      <p:bldP spid="33815" grpId="0" animBg="1"/>
      <p:bldP spid="33816" grpId="0" animBg="1"/>
      <p:bldP spid="33817" grpId="0" animBg="1"/>
      <p:bldP spid="33818" grpId="0" animBg="1"/>
      <p:bldP spid="33819" grpId="0" animBg="1"/>
      <p:bldP spid="33820" grpId="0" animBg="1"/>
      <p:bldP spid="338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t>Phase II: Update Means</a:t>
            </a:r>
          </a:p>
        </p:txBody>
      </p:sp>
      <p:sp>
        <p:nvSpPr>
          <p:cNvPr id="1406979" name="Rectangle 3"/>
          <p:cNvSpPr>
            <a:spLocks noGrp="1" noChangeArrowheads="1"/>
          </p:cNvSpPr>
          <p:nvPr>
            <p:ph idx="1"/>
          </p:nvPr>
        </p:nvSpPr>
        <p:spPr>
          <a:xfrm>
            <a:off x="457200" y="1600200"/>
            <a:ext cx="4572000" cy="4876800"/>
          </a:xfrm>
        </p:spPr>
        <p:txBody>
          <a:bodyPr/>
          <a:lstStyle/>
          <a:p>
            <a:pPr>
              <a:lnSpc>
                <a:spcPct val="80000"/>
              </a:lnSpc>
            </a:pPr>
            <a:r>
              <a:rPr lang="en-US" sz="2400" dirty="0" smtClean="0"/>
              <a:t>Move each mean to the average of its assigned points: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Also can only decrease total distance… (Why?)</a:t>
            </a:r>
          </a:p>
          <a:p>
            <a:pPr>
              <a:lnSpc>
                <a:spcPct val="80000"/>
              </a:lnSpc>
            </a:pPr>
            <a:endParaRPr lang="en-US" sz="2400" dirty="0" smtClean="0"/>
          </a:p>
          <a:p>
            <a:pPr>
              <a:lnSpc>
                <a:spcPct val="80000"/>
              </a:lnSpc>
            </a:pPr>
            <a:r>
              <a:rPr lang="en-US" sz="2400" dirty="0" smtClean="0"/>
              <a:t>Fun fact: the point y with minimum squared Euclidean distance to a set of points {x} is their mean</a:t>
            </a:r>
          </a:p>
        </p:txBody>
      </p:sp>
      <p:pic>
        <p:nvPicPr>
          <p:cNvPr id="63492" name="Picture 4" descr="txp_fig"/>
          <p:cNvPicPr>
            <a:picLocks noChangeAspect="1" noChangeArrowheads="1"/>
          </p:cNvPicPr>
          <p:nvPr>
            <p:custDataLst>
              <p:tags r:id="rId1"/>
            </p:custDataLst>
          </p:nvPr>
        </p:nvPicPr>
        <p:blipFill>
          <a:blip r:embed="rId3" cstate="print"/>
          <a:srcRect/>
          <a:stretch>
            <a:fillRect/>
          </a:stretch>
        </p:blipFill>
        <p:spPr bwMode="auto">
          <a:xfrm>
            <a:off x="1152525" y="2459038"/>
            <a:ext cx="4029075" cy="893762"/>
          </a:xfrm>
          <a:prstGeom prst="rect">
            <a:avLst/>
          </a:prstGeom>
          <a:noFill/>
          <a:ln w="9525">
            <a:noFill/>
            <a:miter lim="800000"/>
            <a:headEnd/>
            <a:tailEnd/>
          </a:ln>
        </p:spPr>
      </p:pic>
      <p:sp>
        <p:nvSpPr>
          <p:cNvPr id="63493" name="Oval 5"/>
          <p:cNvSpPr>
            <a:spLocks noChangeArrowheads="1"/>
          </p:cNvSpPr>
          <p:nvPr/>
        </p:nvSpPr>
        <p:spPr bwMode="auto">
          <a:xfrm>
            <a:off x="63246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4" name="Oval 6"/>
          <p:cNvSpPr>
            <a:spLocks noChangeArrowheads="1"/>
          </p:cNvSpPr>
          <p:nvPr/>
        </p:nvSpPr>
        <p:spPr bwMode="auto">
          <a:xfrm>
            <a:off x="65532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5" name="Oval 7"/>
          <p:cNvSpPr>
            <a:spLocks noChangeArrowheads="1"/>
          </p:cNvSpPr>
          <p:nvPr/>
        </p:nvSpPr>
        <p:spPr bwMode="auto">
          <a:xfrm>
            <a:off x="72390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6" name="Oval 8"/>
          <p:cNvSpPr>
            <a:spLocks noChangeArrowheads="1"/>
          </p:cNvSpPr>
          <p:nvPr/>
        </p:nvSpPr>
        <p:spPr bwMode="auto">
          <a:xfrm>
            <a:off x="75438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7" name="Oval 9"/>
          <p:cNvSpPr>
            <a:spLocks noChangeArrowheads="1"/>
          </p:cNvSpPr>
          <p:nvPr/>
        </p:nvSpPr>
        <p:spPr bwMode="auto">
          <a:xfrm>
            <a:off x="76962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8" name="Oval 10"/>
          <p:cNvSpPr>
            <a:spLocks noChangeArrowheads="1"/>
          </p:cNvSpPr>
          <p:nvPr/>
        </p:nvSpPr>
        <p:spPr bwMode="auto">
          <a:xfrm>
            <a:off x="68580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3499" name="Rectangle 11"/>
          <p:cNvSpPr>
            <a:spLocks noChangeArrowheads="1"/>
          </p:cNvSpPr>
          <p:nvPr/>
        </p:nvSpPr>
        <p:spPr bwMode="auto">
          <a:xfrm>
            <a:off x="7467600" y="25146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3500" name="Rectangle 12"/>
          <p:cNvSpPr>
            <a:spLocks noChangeArrowheads="1"/>
          </p:cNvSpPr>
          <p:nvPr/>
        </p:nvSpPr>
        <p:spPr bwMode="auto">
          <a:xfrm>
            <a:off x="6781800" y="2667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3501" name="Rectangle 13"/>
          <p:cNvSpPr>
            <a:spLocks noChangeArrowheads="1"/>
          </p:cNvSpPr>
          <p:nvPr/>
        </p:nvSpPr>
        <p:spPr bwMode="auto">
          <a:xfrm>
            <a:off x="6934200" y="20574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63502" name="AutoShape 14"/>
          <p:cNvCxnSpPr>
            <a:cxnSpLocks noChangeShapeType="1"/>
            <a:stCxn id="63498" idx="5"/>
            <a:endCxn id="63501" idx="0"/>
          </p:cNvCxnSpPr>
          <p:nvPr/>
        </p:nvCxnSpPr>
        <p:spPr bwMode="auto">
          <a:xfrm>
            <a:off x="6988175" y="1806575"/>
            <a:ext cx="22225" cy="250825"/>
          </a:xfrm>
          <a:prstGeom prst="straightConnector1">
            <a:avLst/>
          </a:prstGeom>
          <a:noFill/>
          <a:ln w="9525">
            <a:solidFill>
              <a:schemeClr val="tx1"/>
            </a:solidFill>
            <a:round/>
            <a:headEnd/>
            <a:tailEnd type="triangle" w="med" len="med"/>
          </a:ln>
        </p:spPr>
      </p:cxnSp>
      <p:cxnSp>
        <p:nvCxnSpPr>
          <p:cNvPr id="63503" name="AutoShape 15"/>
          <p:cNvCxnSpPr>
            <a:cxnSpLocks noChangeShapeType="1"/>
            <a:stCxn id="63495" idx="3"/>
            <a:endCxn id="63501" idx="0"/>
          </p:cNvCxnSpPr>
          <p:nvPr/>
        </p:nvCxnSpPr>
        <p:spPr bwMode="auto">
          <a:xfrm flipH="1">
            <a:off x="7010400" y="1806575"/>
            <a:ext cx="250825" cy="250825"/>
          </a:xfrm>
          <a:prstGeom prst="straightConnector1">
            <a:avLst/>
          </a:prstGeom>
          <a:noFill/>
          <a:ln w="9525">
            <a:solidFill>
              <a:schemeClr val="tx1"/>
            </a:solidFill>
            <a:round/>
            <a:headEnd/>
            <a:tailEnd type="triangle" w="med" len="med"/>
          </a:ln>
        </p:spPr>
      </p:cxnSp>
      <p:cxnSp>
        <p:nvCxnSpPr>
          <p:cNvPr id="63504" name="AutoShape 16"/>
          <p:cNvCxnSpPr>
            <a:cxnSpLocks noChangeShapeType="1"/>
            <a:stCxn id="63493" idx="6"/>
            <a:endCxn id="63500" idx="1"/>
          </p:cNvCxnSpPr>
          <p:nvPr/>
        </p:nvCxnSpPr>
        <p:spPr bwMode="auto">
          <a:xfrm flipV="1">
            <a:off x="6477000" y="2743200"/>
            <a:ext cx="304800" cy="152400"/>
          </a:xfrm>
          <a:prstGeom prst="straightConnector1">
            <a:avLst/>
          </a:prstGeom>
          <a:noFill/>
          <a:ln w="9525">
            <a:solidFill>
              <a:schemeClr val="tx1"/>
            </a:solidFill>
            <a:round/>
            <a:headEnd/>
            <a:tailEnd type="triangle" w="med" len="med"/>
          </a:ln>
        </p:spPr>
      </p:cxnSp>
      <p:cxnSp>
        <p:nvCxnSpPr>
          <p:cNvPr id="63505" name="AutoShape 17"/>
          <p:cNvCxnSpPr>
            <a:cxnSpLocks noChangeShapeType="1"/>
            <a:stCxn id="63494" idx="7"/>
            <a:endCxn id="63500" idx="2"/>
          </p:cNvCxnSpPr>
          <p:nvPr/>
        </p:nvCxnSpPr>
        <p:spPr bwMode="auto">
          <a:xfrm flipV="1">
            <a:off x="6683375" y="2819400"/>
            <a:ext cx="174625" cy="250825"/>
          </a:xfrm>
          <a:prstGeom prst="straightConnector1">
            <a:avLst/>
          </a:prstGeom>
          <a:noFill/>
          <a:ln w="9525">
            <a:solidFill>
              <a:schemeClr val="tx1"/>
            </a:solidFill>
            <a:round/>
            <a:headEnd/>
            <a:tailEnd type="triangle" w="med" len="med"/>
          </a:ln>
        </p:spPr>
      </p:cxnSp>
      <p:cxnSp>
        <p:nvCxnSpPr>
          <p:cNvPr id="63506" name="AutoShape 18"/>
          <p:cNvCxnSpPr>
            <a:cxnSpLocks noChangeShapeType="1"/>
            <a:stCxn id="63496" idx="1"/>
            <a:endCxn id="63499" idx="2"/>
          </p:cNvCxnSpPr>
          <p:nvPr/>
        </p:nvCxnSpPr>
        <p:spPr bwMode="auto">
          <a:xfrm flipH="1" flipV="1">
            <a:off x="7543800" y="2667000"/>
            <a:ext cx="22225" cy="403225"/>
          </a:xfrm>
          <a:prstGeom prst="straightConnector1">
            <a:avLst/>
          </a:prstGeom>
          <a:noFill/>
          <a:ln w="9525">
            <a:solidFill>
              <a:schemeClr val="tx1"/>
            </a:solidFill>
            <a:round/>
            <a:headEnd/>
            <a:tailEnd type="triangle" w="med" len="med"/>
          </a:ln>
        </p:spPr>
      </p:cxnSp>
      <p:cxnSp>
        <p:nvCxnSpPr>
          <p:cNvPr id="63507" name="AutoShape 19"/>
          <p:cNvCxnSpPr>
            <a:cxnSpLocks noChangeShapeType="1"/>
            <a:stCxn id="63497" idx="2"/>
            <a:endCxn id="63499" idx="3"/>
          </p:cNvCxnSpPr>
          <p:nvPr/>
        </p:nvCxnSpPr>
        <p:spPr bwMode="auto">
          <a:xfrm flipH="1" flipV="1">
            <a:off x="7620000" y="2590800"/>
            <a:ext cx="76200" cy="228600"/>
          </a:xfrm>
          <a:prstGeom prst="straightConnector1">
            <a:avLst/>
          </a:prstGeom>
          <a:noFill/>
          <a:ln w="9525">
            <a:solidFill>
              <a:schemeClr val="tx1"/>
            </a:solidFill>
            <a:round/>
            <a:headEnd/>
            <a:tailEnd type="triangle" w="med" len="med"/>
          </a:ln>
        </p:spPr>
      </p:cxnSp>
      <p:sp>
        <p:nvSpPr>
          <p:cNvPr id="34836" name="Oval 20"/>
          <p:cNvSpPr>
            <a:spLocks noChangeArrowheads="1"/>
          </p:cNvSpPr>
          <p:nvPr/>
        </p:nvSpPr>
        <p:spPr bwMode="auto">
          <a:xfrm>
            <a:off x="10058400" y="2590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7" name="Oval 21"/>
          <p:cNvSpPr>
            <a:spLocks noChangeArrowheads="1"/>
          </p:cNvSpPr>
          <p:nvPr/>
        </p:nvSpPr>
        <p:spPr bwMode="auto">
          <a:xfrm>
            <a:off x="102870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8" name="Oval 22"/>
          <p:cNvSpPr>
            <a:spLocks noChangeArrowheads="1"/>
          </p:cNvSpPr>
          <p:nvPr/>
        </p:nvSpPr>
        <p:spPr bwMode="auto">
          <a:xfrm>
            <a:off x="109728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39" name="Oval 23"/>
          <p:cNvSpPr>
            <a:spLocks noChangeArrowheads="1"/>
          </p:cNvSpPr>
          <p:nvPr/>
        </p:nvSpPr>
        <p:spPr bwMode="auto">
          <a:xfrm>
            <a:off x="112776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0" name="Oval 24"/>
          <p:cNvSpPr>
            <a:spLocks noChangeArrowheads="1"/>
          </p:cNvSpPr>
          <p:nvPr/>
        </p:nvSpPr>
        <p:spPr bwMode="auto">
          <a:xfrm>
            <a:off x="11430000" y="2514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1" name="Oval 25"/>
          <p:cNvSpPr>
            <a:spLocks noChangeArrowheads="1"/>
          </p:cNvSpPr>
          <p:nvPr/>
        </p:nvSpPr>
        <p:spPr bwMode="auto">
          <a:xfrm>
            <a:off x="105918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4842" name="Rectangle 26"/>
          <p:cNvSpPr>
            <a:spLocks noChangeArrowheads="1"/>
          </p:cNvSpPr>
          <p:nvPr/>
        </p:nvSpPr>
        <p:spPr bwMode="auto">
          <a:xfrm>
            <a:off x="11353800" y="26670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4843" name="Rectangle 27"/>
          <p:cNvSpPr>
            <a:spLocks noChangeArrowheads="1"/>
          </p:cNvSpPr>
          <p:nvPr/>
        </p:nvSpPr>
        <p:spPr bwMode="auto">
          <a:xfrm>
            <a:off x="10210800" y="2667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34844" name="Rectangle 28"/>
          <p:cNvSpPr>
            <a:spLocks noChangeArrowheads="1"/>
          </p:cNvSpPr>
          <p:nvPr/>
        </p:nvSpPr>
        <p:spPr bwMode="auto">
          <a:xfrm>
            <a:off x="10775950" y="16764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cxnSp>
        <p:nvCxnSpPr>
          <p:cNvPr id="34845" name="AutoShape 29"/>
          <p:cNvCxnSpPr>
            <a:cxnSpLocks noChangeShapeType="1"/>
            <a:stCxn id="34841" idx="5"/>
            <a:endCxn id="34844" idx="0"/>
          </p:cNvCxnSpPr>
          <p:nvPr/>
        </p:nvCxnSpPr>
        <p:spPr bwMode="auto">
          <a:xfrm flipV="1">
            <a:off x="10721975" y="1676400"/>
            <a:ext cx="130175" cy="130175"/>
          </a:xfrm>
          <a:prstGeom prst="straightConnector1">
            <a:avLst/>
          </a:prstGeom>
          <a:noFill/>
          <a:ln w="9525">
            <a:solidFill>
              <a:schemeClr val="tx1"/>
            </a:solidFill>
            <a:round/>
            <a:headEnd/>
            <a:tailEnd type="triangle" w="med" len="med"/>
          </a:ln>
        </p:spPr>
      </p:cxnSp>
      <p:cxnSp>
        <p:nvCxnSpPr>
          <p:cNvPr id="34846" name="AutoShape 30"/>
          <p:cNvCxnSpPr>
            <a:cxnSpLocks noChangeShapeType="1"/>
            <a:stCxn id="34838" idx="3"/>
            <a:endCxn id="34844" idx="0"/>
          </p:cNvCxnSpPr>
          <p:nvPr/>
        </p:nvCxnSpPr>
        <p:spPr bwMode="auto">
          <a:xfrm flipH="1" flipV="1">
            <a:off x="10852150" y="1676400"/>
            <a:ext cx="142875" cy="130175"/>
          </a:xfrm>
          <a:prstGeom prst="straightConnector1">
            <a:avLst/>
          </a:prstGeom>
          <a:noFill/>
          <a:ln w="9525">
            <a:solidFill>
              <a:schemeClr val="tx1"/>
            </a:solidFill>
            <a:round/>
            <a:headEnd/>
            <a:tailEnd type="triangle" w="med" len="med"/>
          </a:ln>
        </p:spPr>
      </p:cxnSp>
      <p:cxnSp>
        <p:nvCxnSpPr>
          <p:cNvPr id="34847" name="AutoShape 31"/>
          <p:cNvCxnSpPr>
            <a:cxnSpLocks noChangeShapeType="1"/>
            <a:stCxn id="34836" idx="6"/>
            <a:endCxn id="34843" idx="1"/>
          </p:cNvCxnSpPr>
          <p:nvPr/>
        </p:nvCxnSpPr>
        <p:spPr bwMode="auto">
          <a:xfrm>
            <a:off x="10210800" y="2667000"/>
            <a:ext cx="0" cy="76200"/>
          </a:xfrm>
          <a:prstGeom prst="straightConnector1">
            <a:avLst/>
          </a:prstGeom>
          <a:noFill/>
          <a:ln w="9525">
            <a:solidFill>
              <a:schemeClr val="tx1"/>
            </a:solidFill>
            <a:round/>
            <a:headEnd/>
            <a:tailEnd type="triangle" w="med" len="med"/>
          </a:ln>
        </p:spPr>
      </p:cxnSp>
      <p:cxnSp>
        <p:nvCxnSpPr>
          <p:cNvPr id="34848" name="AutoShape 32"/>
          <p:cNvCxnSpPr>
            <a:cxnSpLocks noChangeShapeType="1"/>
            <a:stCxn id="34837" idx="7"/>
            <a:endCxn id="34843" idx="2"/>
          </p:cNvCxnSpPr>
          <p:nvPr/>
        </p:nvCxnSpPr>
        <p:spPr bwMode="auto">
          <a:xfrm flipH="1" flipV="1">
            <a:off x="10287000" y="2819400"/>
            <a:ext cx="130175" cy="22225"/>
          </a:xfrm>
          <a:prstGeom prst="straightConnector1">
            <a:avLst/>
          </a:prstGeom>
          <a:noFill/>
          <a:ln w="9525">
            <a:solidFill>
              <a:schemeClr val="tx1"/>
            </a:solidFill>
            <a:round/>
            <a:headEnd/>
            <a:tailEnd type="triangle" w="med" len="med"/>
          </a:ln>
        </p:spPr>
      </p:cxnSp>
      <p:cxnSp>
        <p:nvCxnSpPr>
          <p:cNvPr id="34849" name="AutoShape 33"/>
          <p:cNvCxnSpPr>
            <a:cxnSpLocks noChangeShapeType="1"/>
            <a:stCxn id="34839" idx="1"/>
            <a:endCxn id="34842" idx="2"/>
          </p:cNvCxnSpPr>
          <p:nvPr/>
        </p:nvCxnSpPr>
        <p:spPr bwMode="auto">
          <a:xfrm flipV="1">
            <a:off x="11299825" y="2819400"/>
            <a:ext cx="130175" cy="22225"/>
          </a:xfrm>
          <a:prstGeom prst="straightConnector1">
            <a:avLst/>
          </a:prstGeom>
          <a:noFill/>
          <a:ln w="9525">
            <a:solidFill>
              <a:schemeClr val="tx1"/>
            </a:solidFill>
            <a:round/>
            <a:headEnd/>
            <a:tailEnd type="triangle" w="med" len="med"/>
          </a:ln>
        </p:spPr>
      </p:cxnSp>
      <p:cxnSp>
        <p:nvCxnSpPr>
          <p:cNvPr id="34850" name="AutoShape 34"/>
          <p:cNvCxnSpPr>
            <a:cxnSpLocks noChangeShapeType="1"/>
            <a:stCxn id="34840" idx="2"/>
            <a:endCxn id="34842" idx="3"/>
          </p:cNvCxnSpPr>
          <p:nvPr/>
        </p:nvCxnSpPr>
        <p:spPr bwMode="auto">
          <a:xfrm>
            <a:off x="11430000" y="2590800"/>
            <a:ext cx="76200" cy="152400"/>
          </a:xfrm>
          <a:prstGeom prst="straightConnector1">
            <a:avLst/>
          </a:prstGeom>
          <a:noFill/>
          <a:ln w="9525">
            <a:solidFill>
              <a:schemeClr val="tx1"/>
            </a:solidFill>
            <a:round/>
            <a:headEnd/>
            <a:tailEnd type="triangle" w="med" len="med"/>
          </a:ln>
        </p:spPr>
      </p:cxnSp>
      <p:sp>
        <p:nvSpPr>
          <p:cNvPr id="34851" name="AutoShape 35"/>
          <p:cNvSpPr>
            <a:spLocks noChangeArrowheads="1"/>
          </p:cNvSpPr>
          <p:nvPr/>
        </p:nvSpPr>
        <p:spPr bwMode="auto">
          <a:xfrm rot="16200000">
            <a:off x="8610600" y="2057400"/>
            <a:ext cx="609600" cy="609600"/>
          </a:xfrm>
          <a:prstGeom prst="downArrow">
            <a:avLst>
              <a:gd name="adj1" fmla="val 39583"/>
              <a:gd name="adj2" fmla="val 51250"/>
            </a:avLst>
          </a:prstGeom>
          <a:solidFill>
            <a:schemeClr val="accent1"/>
          </a:solidFill>
          <a:ln w="9525">
            <a:solidFill>
              <a:schemeClr val="tx1"/>
            </a:solidFill>
            <a:miter lim="800000"/>
            <a:headEnd/>
            <a:tailEnd/>
          </a:ln>
        </p:spPr>
        <p:txBody>
          <a:bodyPr vert="eaVert" wrap="none" anchor="ctr"/>
          <a:lstStyle/>
          <a:p>
            <a:endParaRPr lang="en-US"/>
          </a:p>
        </p:txBody>
      </p:sp>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30058" y="4114800"/>
            <a:ext cx="5247542" cy="2328863"/>
          </a:xfrm>
          <a:prstGeom prst="rect">
            <a:avLst/>
          </a:prstGeom>
          <a:noFill/>
        </p:spPr>
      </p:pic>
      <p:sp>
        <p:nvSpPr>
          <p:cNvPr id="40" name="Isosceles Triangle 39"/>
          <p:cNvSpPr/>
          <p:nvPr/>
        </p:nvSpPr>
        <p:spPr>
          <a:xfrm rot="10800000">
            <a:off x="8458200" y="4038600"/>
            <a:ext cx="685800" cy="3810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5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5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5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5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5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5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5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5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8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8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8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8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8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8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8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8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8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8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8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8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8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8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8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06979">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069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animBg="1"/>
      <p:bldP spid="63494" grpId="0" animBg="1"/>
      <p:bldP spid="63495" grpId="0" animBg="1"/>
      <p:bldP spid="63496" grpId="0" animBg="1"/>
      <p:bldP spid="63497" grpId="0" animBg="1"/>
      <p:bldP spid="63498" grpId="0" animBg="1"/>
      <p:bldP spid="63499" grpId="0" animBg="1"/>
      <p:bldP spid="63500" grpId="0" animBg="1"/>
      <p:bldP spid="63501" grpId="0" animBg="1"/>
      <p:bldP spid="34836" grpId="0" animBg="1"/>
      <p:bldP spid="34837" grpId="0" animBg="1"/>
      <p:bldP spid="34838" grpId="0" animBg="1"/>
      <p:bldP spid="34839" grpId="0" animBg="1"/>
      <p:bldP spid="34840" grpId="0" animBg="1"/>
      <p:bldP spid="34841" grpId="0" animBg="1"/>
      <p:bldP spid="34842" grpId="0" animBg="1"/>
      <p:bldP spid="34843" grpId="0" animBg="1"/>
      <p:bldP spid="34844" grpId="0" animBg="1"/>
      <p:bldP spid="3485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Initialization</a:t>
            </a:r>
          </a:p>
        </p:txBody>
      </p:sp>
      <p:sp>
        <p:nvSpPr>
          <p:cNvPr id="1408003" name="Rectangle 3"/>
          <p:cNvSpPr>
            <a:spLocks noGrp="1" noChangeArrowheads="1"/>
          </p:cNvSpPr>
          <p:nvPr>
            <p:ph idx="1"/>
          </p:nvPr>
        </p:nvSpPr>
        <p:spPr>
          <a:xfrm>
            <a:off x="457200" y="1600200"/>
            <a:ext cx="5334000" cy="4525963"/>
          </a:xfrm>
        </p:spPr>
        <p:txBody>
          <a:bodyPr/>
          <a:lstStyle/>
          <a:p>
            <a:r>
              <a:rPr lang="en-US" sz="2800" dirty="0" smtClean="0"/>
              <a:t>K-means is non-deterministic</a:t>
            </a:r>
          </a:p>
          <a:p>
            <a:pPr lvl="1"/>
            <a:r>
              <a:rPr lang="en-US" sz="2400" dirty="0" smtClean="0"/>
              <a:t>Requires initial means</a:t>
            </a:r>
          </a:p>
          <a:p>
            <a:pPr lvl="1"/>
            <a:r>
              <a:rPr lang="en-US" sz="2400" dirty="0" smtClean="0"/>
              <a:t>It does matter what you pick!</a:t>
            </a:r>
          </a:p>
          <a:p>
            <a:pPr lvl="1"/>
            <a:r>
              <a:rPr lang="en-US" sz="2400" dirty="0" smtClean="0"/>
              <a:t>What can go wrong?</a:t>
            </a:r>
          </a:p>
          <a:p>
            <a:pPr lvl="1"/>
            <a:endParaRPr lang="en-US" sz="2400" dirty="0" smtClean="0"/>
          </a:p>
          <a:p>
            <a:pPr lvl="1"/>
            <a:endParaRPr lang="en-US" sz="2400" dirty="0" smtClean="0"/>
          </a:p>
          <a:p>
            <a:pPr lvl="1"/>
            <a:r>
              <a:rPr lang="en-US" sz="2400" dirty="0" smtClean="0"/>
              <a:t>Various schemes for preventing this kind of thing: variance-based split / merge, initialization heuristics</a:t>
            </a:r>
          </a:p>
          <a:p>
            <a:pPr lvl="1"/>
            <a:endParaRPr lang="en-US" sz="2400" dirty="0" smtClean="0"/>
          </a:p>
        </p:txBody>
      </p:sp>
      <p:sp>
        <p:nvSpPr>
          <p:cNvPr id="64516" name="Oval 4"/>
          <p:cNvSpPr>
            <a:spLocks noChangeArrowheads="1"/>
          </p:cNvSpPr>
          <p:nvPr/>
        </p:nvSpPr>
        <p:spPr bwMode="auto">
          <a:xfrm>
            <a:off x="6400800" y="2819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17" name="Oval 5"/>
          <p:cNvSpPr>
            <a:spLocks noChangeArrowheads="1"/>
          </p:cNvSpPr>
          <p:nvPr/>
        </p:nvSpPr>
        <p:spPr bwMode="auto">
          <a:xfrm>
            <a:off x="66294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18" name="Oval 6"/>
          <p:cNvSpPr>
            <a:spLocks noChangeArrowheads="1"/>
          </p:cNvSpPr>
          <p:nvPr/>
        </p:nvSpPr>
        <p:spPr bwMode="auto">
          <a:xfrm>
            <a:off x="73152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19" name="Oval 7"/>
          <p:cNvSpPr>
            <a:spLocks noChangeArrowheads="1"/>
          </p:cNvSpPr>
          <p:nvPr/>
        </p:nvSpPr>
        <p:spPr bwMode="auto">
          <a:xfrm>
            <a:off x="7620000" y="3048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20" name="Oval 8"/>
          <p:cNvSpPr>
            <a:spLocks noChangeArrowheads="1"/>
          </p:cNvSpPr>
          <p:nvPr/>
        </p:nvSpPr>
        <p:spPr bwMode="auto">
          <a:xfrm>
            <a:off x="77724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21" name="Oval 9"/>
          <p:cNvSpPr>
            <a:spLocks noChangeArrowheads="1"/>
          </p:cNvSpPr>
          <p:nvPr/>
        </p:nvSpPr>
        <p:spPr bwMode="auto">
          <a:xfrm>
            <a:off x="6934200" y="16764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4522" name="Rectangle 10"/>
          <p:cNvSpPr>
            <a:spLocks noChangeArrowheads="1"/>
          </p:cNvSpPr>
          <p:nvPr/>
        </p:nvSpPr>
        <p:spPr bwMode="auto">
          <a:xfrm>
            <a:off x="7391400" y="27432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4523" name="Rectangle 11"/>
          <p:cNvSpPr>
            <a:spLocks noChangeArrowheads="1"/>
          </p:cNvSpPr>
          <p:nvPr/>
        </p:nvSpPr>
        <p:spPr bwMode="auto">
          <a:xfrm>
            <a:off x="6781800" y="27432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4524" name="Rectangle 12"/>
          <p:cNvSpPr>
            <a:spLocks noChangeArrowheads="1"/>
          </p:cNvSpPr>
          <p:nvPr/>
        </p:nvSpPr>
        <p:spPr bwMode="auto">
          <a:xfrm>
            <a:off x="7162800" y="19812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sp>
        <p:nvSpPr>
          <p:cNvPr id="1408013" name="Oval 13"/>
          <p:cNvSpPr>
            <a:spLocks noChangeArrowheads="1"/>
          </p:cNvSpPr>
          <p:nvPr/>
        </p:nvSpPr>
        <p:spPr bwMode="auto">
          <a:xfrm>
            <a:off x="9982200" y="2743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4" name="Oval 14"/>
          <p:cNvSpPr>
            <a:spLocks noChangeArrowheads="1"/>
          </p:cNvSpPr>
          <p:nvPr/>
        </p:nvSpPr>
        <p:spPr bwMode="auto">
          <a:xfrm>
            <a:off x="102108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5" name="Oval 15"/>
          <p:cNvSpPr>
            <a:spLocks noChangeArrowheads="1"/>
          </p:cNvSpPr>
          <p:nvPr/>
        </p:nvSpPr>
        <p:spPr bwMode="auto">
          <a:xfrm>
            <a:off x="108966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6" name="Oval 16"/>
          <p:cNvSpPr>
            <a:spLocks noChangeArrowheads="1"/>
          </p:cNvSpPr>
          <p:nvPr/>
        </p:nvSpPr>
        <p:spPr bwMode="auto">
          <a:xfrm>
            <a:off x="11201400" y="2971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7" name="Oval 17"/>
          <p:cNvSpPr>
            <a:spLocks noChangeArrowheads="1"/>
          </p:cNvSpPr>
          <p:nvPr/>
        </p:nvSpPr>
        <p:spPr bwMode="auto">
          <a:xfrm>
            <a:off x="11353800" y="2667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8" name="Oval 18"/>
          <p:cNvSpPr>
            <a:spLocks noChangeArrowheads="1"/>
          </p:cNvSpPr>
          <p:nvPr/>
        </p:nvSpPr>
        <p:spPr bwMode="auto">
          <a:xfrm>
            <a:off x="10515600" y="160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1408019" name="Rectangle 19"/>
          <p:cNvSpPr>
            <a:spLocks noChangeArrowheads="1"/>
          </p:cNvSpPr>
          <p:nvPr/>
        </p:nvSpPr>
        <p:spPr bwMode="auto">
          <a:xfrm>
            <a:off x="10668000" y="2819400"/>
            <a:ext cx="152400" cy="1524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1408020" name="Rectangle 20"/>
          <p:cNvSpPr>
            <a:spLocks noChangeArrowheads="1"/>
          </p:cNvSpPr>
          <p:nvPr/>
        </p:nvSpPr>
        <p:spPr bwMode="auto">
          <a:xfrm>
            <a:off x="10515600" y="1905000"/>
            <a:ext cx="152400" cy="1524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1408021" name="Rectangle 21"/>
          <p:cNvSpPr>
            <a:spLocks noChangeArrowheads="1"/>
          </p:cNvSpPr>
          <p:nvPr/>
        </p:nvSpPr>
        <p:spPr bwMode="auto">
          <a:xfrm>
            <a:off x="10896600" y="1905000"/>
            <a:ext cx="152400" cy="152400"/>
          </a:xfrm>
          <a:prstGeom prst="rect">
            <a:avLst/>
          </a:prstGeom>
          <a:solidFill>
            <a:srgbClr val="008000"/>
          </a:solidFill>
          <a:ln w="9525">
            <a:solidFill>
              <a:schemeClr val="tx1"/>
            </a:solidFill>
            <a:miter lim="800000"/>
            <a:headEnd/>
            <a:tailEnd/>
          </a:ln>
        </p:spPr>
        <p:txBody>
          <a:bodyPr wrap="none" anchor="ctr"/>
          <a:lstStyle/>
          <a:p>
            <a:endParaRPr lang="en-US"/>
          </a:p>
        </p:txBody>
      </p:sp>
      <p:pic>
        <p:nvPicPr>
          <p:cNvPr id="6963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86600" y="3963986"/>
            <a:ext cx="3898900" cy="252424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5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5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5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800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0800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080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080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80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080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080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80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080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80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080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080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animBg="1"/>
      <p:bldP spid="64517" grpId="0" animBg="1"/>
      <p:bldP spid="64518" grpId="0" animBg="1"/>
      <p:bldP spid="64519" grpId="0" animBg="1"/>
      <p:bldP spid="64520" grpId="0" animBg="1"/>
      <p:bldP spid="64521" grpId="0" animBg="1"/>
      <p:bldP spid="64522" grpId="0" animBg="1"/>
      <p:bldP spid="64523" grpId="0" animBg="1"/>
      <p:bldP spid="64524" grpId="0" animBg="1"/>
      <p:bldP spid="1408013" grpId="0" animBg="1"/>
      <p:bldP spid="1408014" grpId="0" animBg="1"/>
      <p:bldP spid="1408015" grpId="0" animBg="1"/>
      <p:bldP spid="1408016" grpId="0" animBg="1"/>
      <p:bldP spid="1408017" grpId="0" animBg="1"/>
      <p:bldP spid="1408018" grpId="0" animBg="1"/>
      <p:bldP spid="1408019" grpId="0" animBg="1"/>
      <p:bldP spid="1408020" grpId="0" animBg="1"/>
      <p:bldP spid="140802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t>K-Means Getting Stuck</a:t>
            </a:r>
          </a:p>
        </p:txBody>
      </p:sp>
      <p:sp>
        <p:nvSpPr>
          <p:cNvPr id="65539" name="Rectangle 3"/>
          <p:cNvSpPr>
            <a:spLocks noGrp="1" noChangeArrowheads="1"/>
          </p:cNvSpPr>
          <p:nvPr>
            <p:ph idx="1"/>
          </p:nvPr>
        </p:nvSpPr>
        <p:spPr/>
        <p:txBody>
          <a:bodyPr/>
          <a:lstStyle/>
          <a:p>
            <a:r>
              <a:rPr lang="en-US" smtClean="0"/>
              <a:t>A local optimum:</a:t>
            </a:r>
          </a:p>
        </p:txBody>
      </p:sp>
      <p:grpSp>
        <p:nvGrpSpPr>
          <p:cNvPr id="65540" name="Group 4"/>
          <p:cNvGrpSpPr>
            <a:grpSpLocks/>
          </p:cNvGrpSpPr>
          <p:nvPr/>
        </p:nvGrpSpPr>
        <p:grpSpPr bwMode="auto">
          <a:xfrm>
            <a:off x="4114800" y="3657600"/>
            <a:ext cx="1716088" cy="1419225"/>
            <a:chOff x="1774" y="2683"/>
            <a:chExt cx="1081" cy="894"/>
          </a:xfrm>
        </p:grpSpPr>
        <p:sp>
          <p:nvSpPr>
            <p:cNvPr id="65651" name="Oval 5"/>
            <p:cNvSpPr>
              <a:spLocks noChangeAspect="1" noChangeArrowheads="1"/>
            </p:cNvSpPr>
            <p:nvPr/>
          </p:nvSpPr>
          <p:spPr bwMode="auto">
            <a:xfrm>
              <a:off x="2024" y="319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2" name="Oval 6"/>
            <p:cNvSpPr>
              <a:spLocks noChangeAspect="1" noChangeArrowheads="1"/>
            </p:cNvSpPr>
            <p:nvPr/>
          </p:nvSpPr>
          <p:spPr bwMode="auto">
            <a:xfrm>
              <a:off x="2749" y="303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3" name="Oval 7"/>
            <p:cNvSpPr>
              <a:spLocks noChangeAspect="1" noChangeArrowheads="1"/>
            </p:cNvSpPr>
            <p:nvPr/>
          </p:nvSpPr>
          <p:spPr bwMode="auto">
            <a:xfrm>
              <a:off x="2178" y="310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4" name="Oval 8"/>
            <p:cNvSpPr>
              <a:spLocks noChangeAspect="1" noChangeArrowheads="1"/>
            </p:cNvSpPr>
            <p:nvPr/>
          </p:nvSpPr>
          <p:spPr bwMode="auto">
            <a:xfrm>
              <a:off x="2145" y="341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5" name="Oval 9"/>
            <p:cNvSpPr>
              <a:spLocks noChangeAspect="1" noChangeArrowheads="1"/>
            </p:cNvSpPr>
            <p:nvPr/>
          </p:nvSpPr>
          <p:spPr bwMode="auto">
            <a:xfrm>
              <a:off x="2408" y="332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6" name="Oval 10"/>
            <p:cNvSpPr>
              <a:spLocks noChangeAspect="1" noChangeArrowheads="1"/>
            </p:cNvSpPr>
            <p:nvPr/>
          </p:nvSpPr>
          <p:spPr bwMode="auto">
            <a:xfrm>
              <a:off x="1781" y="310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7" name="Oval 11"/>
            <p:cNvSpPr>
              <a:spLocks noChangeAspect="1" noChangeArrowheads="1"/>
            </p:cNvSpPr>
            <p:nvPr/>
          </p:nvSpPr>
          <p:spPr bwMode="auto">
            <a:xfrm>
              <a:off x="2329" y="280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8" name="Oval 12"/>
            <p:cNvSpPr>
              <a:spLocks noChangeAspect="1" noChangeArrowheads="1"/>
            </p:cNvSpPr>
            <p:nvPr/>
          </p:nvSpPr>
          <p:spPr bwMode="auto">
            <a:xfrm>
              <a:off x="2348"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9" name="Oval 13"/>
            <p:cNvSpPr>
              <a:spLocks noChangeAspect="1" noChangeArrowheads="1"/>
            </p:cNvSpPr>
            <p:nvPr/>
          </p:nvSpPr>
          <p:spPr bwMode="auto">
            <a:xfrm>
              <a:off x="2054" y="276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0" name="Oval 14"/>
            <p:cNvSpPr>
              <a:spLocks noChangeAspect="1" noChangeArrowheads="1"/>
            </p:cNvSpPr>
            <p:nvPr/>
          </p:nvSpPr>
          <p:spPr bwMode="auto">
            <a:xfrm>
              <a:off x="1820" y="340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1" name="Oval 15"/>
            <p:cNvSpPr>
              <a:spLocks noChangeAspect="1" noChangeArrowheads="1"/>
            </p:cNvSpPr>
            <p:nvPr/>
          </p:nvSpPr>
          <p:spPr bwMode="auto">
            <a:xfrm>
              <a:off x="1895" y="2926"/>
              <a:ext cx="32"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2" name="Oval 16"/>
            <p:cNvSpPr>
              <a:spLocks noChangeAspect="1" noChangeArrowheads="1"/>
            </p:cNvSpPr>
            <p:nvPr/>
          </p:nvSpPr>
          <p:spPr bwMode="auto">
            <a:xfrm>
              <a:off x="2555" y="316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3" name="Oval 17"/>
            <p:cNvSpPr>
              <a:spLocks noChangeAspect="1" noChangeArrowheads="1"/>
            </p:cNvSpPr>
            <p:nvPr/>
          </p:nvSpPr>
          <p:spPr bwMode="auto">
            <a:xfrm>
              <a:off x="2530" y="28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4" name="Oval 18"/>
            <p:cNvSpPr>
              <a:spLocks noChangeAspect="1" noChangeArrowheads="1"/>
            </p:cNvSpPr>
            <p:nvPr/>
          </p:nvSpPr>
          <p:spPr bwMode="auto">
            <a:xfrm rot="-1118274">
              <a:off x="2198" y="3252"/>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5" name="Oval 19"/>
            <p:cNvSpPr>
              <a:spLocks noChangeAspect="1" noChangeArrowheads="1"/>
            </p:cNvSpPr>
            <p:nvPr/>
          </p:nvSpPr>
          <p:spPr bwMode="auto">
            <a:xfrm rot="-1118274">
              <a:off x="2823" y="292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6" name="Oval 20"/>
            <p:cNvSpPr>
              <a:spLocks noChangeAspect="1" noChangeArrowheads="1"/>
            </p:cNvSpPr>
            <p:nvPr/>
          </p:nvSpPr>
          <p:spPr bwMode="auto">
            <a:xfrm rot="-1118274">
              <a:off x="2306" y="3125"/>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7" name="Oval 21"/>
            <p:cNvSpPr>
              <a:spLocks noChangeAspect="1" noChangeArrowheads="1"/>
            </p:cNvSpPr>
            <p:nvPr/>
          </p:nvSpPr>
          <p:spPr bwMode="auto">
            <a:xfrm rot="-1118274">
              <a:off x="2400" y="34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8" name="Oval 22"/>
            <p:cNvSpPr>
              <a:spLocks noChangeAspect="1" noChangeArrowheads="1"/>
            </p:cNvSpPr>
            <p:nvPr/>
          </p:nvSpPr>
          <p:spPr bwMode="auto">
            <a:xfrm rot="-1118274">
              <a:off x="2614" y="32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69" name="Oval 23"/>
            <p:cNvSpPr>
              <a:spLocks noChangeAspect="1" noChangeArrowheads="1"/>
            </p:cNvSpPr>
            <p:nvPr/>
          </p:nvSpPr>
          <p:spPr bwMode="auto">
            <a:xfrm rot="-1118274">
              <a:off x="1933" y="323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0" name="Oval 24"/>
            <p:cNvSpPr>
              <a:spLocks noChangeAspect="1" noChangeArrowheads="1"/>
            </p:cNvSpPr>
            <p:nvPr/>
          </p:nvSpPr>
          <p:spPr bwMode="auto">
            <a:xfrm rot="-1118274">
              <a:off x="2334" y="281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1" name="Oval 25"/>
            <p:cNvSpPr>
              <a:spLocks noChangeAspect="1" noChangeArrowheads="1"/>
            </p:cNvSpPr>
            <p:nvPr/>
          </p:nvSpPr>
          <p:spPr bwMode="auto">
            <a:xfrm rot="-1118274">
              <a:off x="2441" y="301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2" name="Oval 26"/>
            <p:cNvSpPr>
              <a:spLocks noChangeAspect="1" noChangeArrowheads="1"/>
            </p:cNvSpPr>
            <p:nvPr/>
          </p:nvSpPr>
          <p:spPr bwMode="auto">
            <a:xfrm rot="-1118274">
              <a:off x="2057" y="284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3" name="Oval 27"/>
            <p:cNvSpPr>
              <a:spLocks noChangeAspect="1" noChangeArrowheads="1"/>
            </p:cNvSpPr>
            <p:nvPr/>
          </p:nvSpPr>
          <p:spPr bwMode="auto">
            <a:xfrm rot="-1118274">
              <a:off x="2087" y="350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4" name="Oval 28"/>
            <p:cNvSpPr>
              <a:spLocks noChangeAspect="1" noChangeArrowheads="1"/>
            </p:cNvSpPr>
            <p:nvPr/>
          </p:nvSpPr>
          <p:spPr bwMode="auto">
            <a:xfrm rot="-1118274">
              <a:off x="1969"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5" name="Oval 29"/>
            <p:cNvSpPr>
              <a:spLocks noChangeAspect="1" noChangeArrowheads="1"/>
            </p:cNvSpPr>
            <p:nvPr/>
          </p:nvSpPr>
          <p:spPr bwMode="auto">
            <a:xfrm rot="-1118274">
              <a:off x="2689" y="3090"/>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6" name="Oval 30"/>
            <p:cNvSpPr>
              <a:spLocks noChangeAspect="1" noChangeArrowheads="1"/>
            </p:cNvSpPr>
            <p:nvPr/>
          </p:nvSpPr>
          <p:spPr bwMode="auto">
            <a:xfrm rot="-1118274">
              <a:off x="2532" y="27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7" name="Oval 31"/>
            <p:cNvSpPr>
              <a:spLocks noChangeAspect="1" noChangeArrowheads="1"/>
            </p:cNvSpPr>
            <p:nvPr/>
          </p:nvSpPr>
          <p:spPr bwMode="auto">
            <a:xfrm rot="5895381">
              <a:off x="2178" y="2874"/>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8" name="Oval 32"/>
            <p:cNvSpPr>
              <a:spLocks noChangeAspect="1" noChangeArrowheads="1"/>
            </p:cNvSpPr>
            <p:nvPr/>
          </p:nvSpPr>
          <p:spPr bwMode="auto">
            <a:xfrm rot="5895381">
              <a:off x="2256" y="34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79" name="Oval 33"/>
            <p:cNvSpPr>
              <a:spLocks noChangeAspect="1" noChangeArrowheads="1"/>
            </p:cNvSpPr>
            <p:nvPr/>
          </p:nvSpPr>
          <p:spPr bwMode="auto">
            <a:xfrm rot="5895381">
              <a:off x="2269" y="30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0" name="Oval 34"/>
            <p:cNvSpPr>
              <a:spLocks noChangeAspect="1" noChangeArrowheads="1"/>
            </p:cNvSpPr>
            <p:nvPr/>
          </p:nvSpPr>
          <p:spPr bwMode="auto">
            <a:xfrm rot="5895381">
              <a:off x="1884" y="2935"/>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1" name="Oval 35"/>
            <p:cNvSpPr>
              <a:spLocks noChangeAspect="1" noChangeArrowheads="1"/>
            </p:cNvSpPr>
            <p:nvPr/>
          </p:nvSpPr>
          <p:spPr bwMode="auto">
            <a:xfrm rot="5895381">
              <a:off x="1955" y="3157"/>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2" name="Oval 36"/>
            <p:cNvSpPr>
              <a:spLocks noChangeAspect="1" noChangeArrowheads="1"/>
            </p:cNvSpPr>
            <p:nvPr/>
          </p:nvSpPr>
          <p:spPr bwMode="auto">
            <a:xfrm rot="5895381">
              <a:off x="2319" y="269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3" name="Oval 37"/>
            <p:cNvSpPr>
              <a:spLocks noChangeAspect="1" noChangeArrowheads="1"/>
            </p:cNvSpPr>
            <p:nvPr/>
          </p:nvSpPr>
          <p:spPr bwMode="auto">
            <a:xfrm rot="5895381">
              <a:off x="2601" y="31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4" name="Oval 38"/>
            <p:cNvSpPr>
              <a:spLocks noChangeAspect="1" noChangeArrowheads="1"/>
            </p:cNvSpPr>
            <p:nvPr/>
          </p:nvSpPr>
          <p:spPr bwMode="auto">
            <a:xfrm rot="5895381">
              <a:off x="2327" y="315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5" name="Oval 39"/>
            <p:cNvSpPr>
              <a:spLocks noChangeAspect="1" noChangeArrowheads="1"/>
            </p:cNvSpPr>
            <p:nvPr/>
          </p:nvSpPr>
          <p:spPr bwMode="auto">
            <a:xfrm rot="5895381">
              <a:off x="2696" y="2958"/>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6" name="Oval 40"/>
            <p:cNvSpPr>
              <a:spLocks noChangeAspect="1" noChangeArrowheads="1"/>
            </p:cNvSpPr>
            <p:nvPr/>
          </p:nvSpPr>
          <p:spPr bwMode="auto">
            <a:xfrm rot="5895381">
              <a:off x="1947" y="2679"/>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7" name="Oval 41"/>
            <p:cNvSpPr>
              <a:spLocks noChangeAspect="1" noChangeArrowheads="1"/>
            </p:cNvSpPr>
            <p:nvPr/>
          </p:nvSpPr>
          <p:spPr bwMode="auto">
            <a:xfrm rot="5895381">
              <a:off x="2523" y="28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8" name="Oval 42"/>
            <p:cNvSpPr>
              <a:spLocks noChangeAspect="1" noChangeArrowheads="1"/>
            </p:cNvSpPr>
            <p:nvPr/>
          </p:nvSpPr>
          <p:spPr bwMode="auto">
            <a:xfrm rot="5895381">
              <a:off x="2136" y="32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89" name="Oval 43"/>
            <p:cNvSpPr>
              <a:spLocks noChangeAspect="1" noChangeArrowheads="1"/>
            </p:cNvSpPr>
            <p:nvPr/>
          </p:nvSpPr>
          <p:spPr bwMode="auto">
            <a:xfrm rot="5895381">
              <a:off x="2547" y="3328"/>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0" name="Oval 44"/>
            <p:cNvSpPr>
              <a:spLocks noChangeAspect="1" noChangeArrowheads="1"/>
            </p:cNvSpPr>
            <p:nvPr/>
          </p:nvSpPr>
          <p:spPr bwMode="auto">
            <a:xfrm rot="4777107">
              <a:off x="2069" y="3006"/>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1" name="Oval 45"/>
            <p:cNvSpPr>
              <a:spLocks noChangeAspect="1" noChangeArrowheads="1"/>
            </p:cNvSpPr>
            <p:nvPr/>
          </p:nvSpPr>
          <p:spPr bwMode="auto">
            <a:xfrm rot="4777107">
              <a:off x="2391" y="355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2" name="Oval 46"/>
            <p:cNvSpPr>
              <a:spLocks noChangeAspect="1" noChangeArrowheads="1"/>
            </p:cNvSpPr>
            <p:nvPr/>
          </p:nvSpPr>
          <p:spPr bwMode="auto">
            <a:xfrm rot="4777107">
              <a:off x="2214" y="311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3" name="Oval 47"/>
            <p:cNvSpPr>
              <a:spLocks noChangeAspect="1" noChangeArrowheads="1"/>
            </p:cNvSpPr>
            <p:nvPr/>
          </p:nvSpPr>
          <p:spPr bwMode="auto">
            <a:xfrm rot="4777107">
              <a:off x="1818" y="3141"/>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4" name="Oval 48"/>
            <p:cNvSpPr>
              <a:spLocks noChangeAspect="1" noChangeArrowheads="1"/>
            </p:cNvSpPr>
            <p:nvPr/>
          </p:nvSpPr>
          <p:spPr bwMode="auto">
            <a:xfrm rot="4777107">
              <a:off x="1976" y="3335"/>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5" name="Oval 49"/>
            <p:cNvSpPr>
              <a:spLocks noChangeAspect="1" noChangeArrowheads="1"/>
            </p:cNvSpPr>
            <p:nvPr/>
          </p:nvSpPr>
          <p:spPr bwMode="auto">
            <a:xfrm rot="4777107">
              <a:off x="2135" y="27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6" name="Oval 50"/>
            <p:cNvSpPr>
              <a:spLocks noChangeAspect="1" noChangeArrowheads="1"/>
            </p:cNvSpPr>
            <p:nvPr/>
          </p:nvSpPr>
          <p:spPr bwMode="auto">
            <a:xfrm rot="4777107">
              <a:off x="2595" y="3176"/>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7" name="Oval 51"/>
            <p:cNvSpPr>
              <a:spLocks noChangeAspect="1" noChangeArrowheads="1"/>
            </p:cNvSpPr>
            <p:nvPr/>
          </p:nvSpPr>
          <p:spPr bwMode="auto">
            <a:xfrm rot="4777107">
              <a:off x="2324" y="3231"/>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8" name="Oval 52"/>
            <p:cNvSpPr>
              <a:spLocks noChangeAspect="1" noChangeArrowheads="1"/>
            </p:cNvSpPr>
            <p:nvPr/>
          </p:nvSpPr>
          <p:spPr bwMode="auto">
            <a:xfrm rot="4777107">
              <a:off x="2596" y="2952"/>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99" name="Oval 53"/>
            <p:cNvSpPr>
              <a:spLocks noChangeAspect="1" noChangeArrowheads="1"/>
            </p:cNvSpPr>
            <p:nvPr/>
          </p:nvSpPr>
          <p:spPr bwMode="auto">
            <a:xfrm rot="4777107">
              <a:off x="1776" y="2882"/>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700" name="Oval 54"/>
            <p:cNvSpPr>
              <a:spLocks noChangeAspect="1" noChangeArrowheads="1"/>
            </p:cNvSpPr>
            <p:nvPr/>
          </p:nvSpPr>
          <p:spPr bwMode="auto">
            <a:xfrm rot="4777107">
              <a:off x="2375" y="2856"/>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701" name="Oval 55"/>
            <p:cNvSpPr>
              <a:spLocks noChangeAspect="1" noChangeArrowheads="1"/>
            </p:cNvSpPr>
            <p:nvPr/>
          </p:nvSpPr>
          <p:spPr bwMode="auto">
            <a:xfrm rot="4777107">
              <a:off x="2199" y="3419"/>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702" name="Oval 56"/>
            <p:cNvSpPr>
              <a:spLocks noChangeAspect="1" noChangeArrowheads="1"/>
            </p:cNvSpPr>
            <p:nvPr/>
          </p:nvSpPr>
          <p:spPr bwMode="auto">
            <a:xfrm rot="4777107">
              <a:off x="2604" y="3338"/>
              <a:ext cx="24" cy="32"/>
            </a:xfrm>
            <a:prstGeom prst="ellipse">
              <a:avLst/>
            </a:prstGeom>
            <a:solidFill>
              <a:schemeClr val="hlink"/>
            </a:solidFill>
            <a:ln w="9525">
              <a:solidFill>
                <a:schemeClr val="hlink"/>
              </a:solidFill>
              <a:round/>
              <a:headEnd/>
              <a:tailEnd/>
            </a:ln>
          </p:spPr>
          <p:txBody>
            <a:bodyPr wrap="none" anchor="ctr"/>
            <a:lstStyle/>
            <a:p>
              <a:endParaRPr lang="en-US"/>
            </a:p>
          </p:txBody>
        </p:sp>
      </p:grpSp>
      <p:grpSp>
        <p:nvGrpSpPr>
          <p:cNvPr id="65541" name="Group 57"/>
          <p:cNvGrpSpPr>
            <a:grpSpLocks/>
          </p:cNvGrpSpPr>
          <p:nvPr/>
        </p:nvGrpSpPr>
        <p:grpSpPr bwMode="auto">
          <a:xfrm>
            <a:off x="4724400" y="1828800"/>
            <a:ext cx="1716088" cy="1419225"/>
            <a:chOff x="1774" y="2683"/>
            <a:chExt cx="1081" cy="894"/>
          </a:xfrm>
        </p:grpSpPr>
        <p:sp>
          <p:nvSpPr>
            <p:cNvPr id="65599" name="Oval 58"/>
            <p:cNvSpPr>
              <a:spLocks noChangeAspect="1" noChangeArrowheads="1"/>
            </p:cNvSpPr>
            <p:nvPr/>
          </p:nvSpPr>
          <p:spPr bwMode="auto">
            <a:xfrm>
              <a:off x="2024" y="319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0" name="Oval 59"/>
            <p:cNvSpPr>
              <a:spLocks noChangeAspect="1" noChangeArrowheads="1"/>
            </p:cNvSpPr>
            <p:nvPr/>
          </p:nvSpPr>
          <p:spPr bwMode="auto">
            <a:xfrm>
              <a:off x="2749" y="303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1" name="Oval 60"/>
            <p:cNvSpPr>
              <a:spLocks noChangeAspect="1" noChangeArrowheads="1"/>
            </p:cNvSpPr>
            <p:nvPr/>
          </p:nvSpPr>
          <p:spPr bwMode="auto">
            <a:xfrm>
              <a:off x="2178" y="310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2" name="Oval 61"/>
            <p:cNvSpPr>
              <a:spLocks noChangeAspect="1" noChangeArrowheads="1"/>
            </p:cNvSpPr>
            <p:nvPr/>
          </p:nvSpPr>
          <p:spPr bwMode="auto">
            <a:xfrm>
              <a:off x="2145" y="341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3" name="Oval 62"/>
            <p:cNvSpPr>
              <a:spLocks noChangeAspect="1" noChangeArrowheads="1"/>
            </p:cNvSpPr>
            <p:nvPr/>
          </p:nvSpPr>
          <p:spPr bwMode="auto">
            <a:xfrm>
              <a:off x="2408" y="332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4" name="Oval 63"/>
            <p:cNvSpPr>
              <a:spLocks noChangeAspect="1" noChangeArrowheads="1"/>
            </p:cNvSpPr>
            <p:nvPr/>
          </p:nvSpPr>
          <p:spPr bwMode="auto">
            <a:xfrm>
              <a:off x="1781" y="3106"/>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5" name="Oval 64"/>
            <p:cNvSpPr>
              <a:spLocks noChangeAspect="1" noChangeArrowheads="1"/>
            </p:cNvSpPr>
            <p:nvPr/>
          </p:nvSpPr>
          <p:spPr bwMode="auto">
            <a:xfrm>
              <a:off x="2329" y="2809"/>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6" name="Oval 65"/>
            <p:cNvSpPr>
              <a:spLocks noChangeAspect="1" noChangeArrowheads="1"/>
            </p:cNvSpPr>
            <p:nvPr/>
          </p:nvSpPr>
          <p:spPr bwMode="auto">
            <a:xfrm>
              <a:off x="2348"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7" name="Oval 66"/>
            <p:cNvSpPr>
              <a:spLocks noChangeAspect="1" noChangeArrowheads="1"/>
            </p:cNvSpPr>
            <p:nvPr/>
          </p:nvSpPr>
          <p:spPr bwMode="auto">
            <a:xfrm>
              <a:off x="2054" y="276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8" name="Oval 67"/>
            <p:cNvSpPr>
              <a:spLocks noChangeAspect="1" noChangeArrowheads="1"/>
            </p:cNvSpPr>
            <p:nvPr/>
          </p:nvSpPr>
          <p:spPr bwMode="auto">
            <a:xfrm>
              <a:off x="1820" y="340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09" name="Oval 68"/>
            <p:cNvSpPr>
              <a:spLocks noChangeAspect="1" noChangeArrowheads="1"/>
            </p:cNvSpPr>
            <p:nvPr/>
          </p:nvSpPr>
          <p:spPr bwMode="auto">
            <a:xfrm>
              <a:off x="1895" y="2926"/>
              <a:ext cx="32"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0" name="Oval 69"/>
            <p:cNvSpPr>
              <a:spLocks noChangeAspect="1" noChangeArrowheads="1"/>
            </p:cNvSpPr>
            <p:nvPr/>
          </p:nvSpPr>
          <p:spPr bwMode="auto">
            <a:xfrm>
              <a:off x="2555" y="3164"/>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1" name="Oval 70"/>
            <p:cNvSpPr>
              <a:spLocks noChangeAspect="1" noChangeArrowheads="1"/>
            </p:cNvSpPr>
            <p:nvPr/>
          </p:nvSpPr>
          <p:spPr bwMode="auto">
            <a:xfrm>
              <a:off x="2530" y="28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2" name="Oval 71"/>
            <p:cNvSpPr>
              <a:spLocks noChangeAspect="1" noChangeArrowheads="1"/>
            </p:cNvSpPr>
            <p:nvPr/>
          </p:nvSpPr>
          <p:spPr bwMode="auto">
            <a:xfrm rot="-1118274">
              <a:off x="2198" y="3252"/>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3" name="Oval 72"/>
            <p:cNvSpPr>
              <a:spLocks noChangeAspect="1" noChangeArrowheads="1"/>
            </p:cNvSpPr>
            <p:nvPr/>
          </p:nvSpPr>
          <p:spPr bwMode="auto">
            <a:xfrm rot="-1118274">
              <a:off x="2823" y="292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4" name="Oval 73"/>
            <p:cNvSpPr>
              <a:spLocks noChangeAspect="1" noChangeArrowheads="1"/>
            </p:cNvSpPr>
            <p:nvPr/>
          </p:nvSpPr>
          <p:spPr bwMode="auto">
            <a:xfrm rot="-1118274">
              <a:off x="2306" y="3125"/>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5" name="Oval 74"/>
            <p:cNvSpPr>
              <a:spLocks noChangeAspect="1" noChangeArrowheads="1"/>
            </p:cNvSpPr>
            <p:nvPr/>
          </p:nvSpPr>
          <p:spPr bwMode="auto">
            <a:xfrm rot="-1118274">
              <a:off x="2400" y="3431"/>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6" name="Oval 75"/>
            <p:cNvSpPr>
              <a:spLocks noChangeAspect="1" noChangeArrowheads="1"/>
            </p:cNvSpPr>
            <p:nvPr/>
          </p:nvSpPr>
          <p:spPr bwMode="auto">
            <a:xfrm rot="-1118274">
              <a:off x="2614" y="32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7" name="Oval 76"/>
            <p:cNvSpPr>
              <a:spLocks noChangeAspect="1" noChangeArrowheads="1"/>
            </p:cNvSpPr>
            <p:nvPr/>
          </p:nvSpPr>
          <p:spPr bwMode="auto">
            <a:xfrm rot="-1118274">
              <a:off x="1933" y="323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8" name="Oval 77"/>
            <p:cNvSpPr>
              <a:spLocks noChangeAspect="1" noChangeArrowheads="1"/>
            </p:cNvSpPr>
            <p:nvPr/>
          </p:nvSpPr>
          <p:spPr bwMode="auto">
            <a:xfrm rot="-1118274">
              <a:off x="2334" y="2811"/>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19" name="Oval 78"/>
            <p:cNvSpPr>
              <a:spLocks noChangeAspect="1" noChangeArrowheads="1"/>
            </p:cNvSpPr>
            <p:nvPr/>
          </p:nvSpPr>
          <p:spPr bwMode="auto">
            <a:xfrm rot="-1118274">
              <a:off x="2441" y="3018"/>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0" name="Oval 79"/>
            <p:cNvSpPr>
              <a:spLocks noChangeAspect="1" noChangeArrowheads="1"/>
            </p:cNvSpPr>
            <p:nvPr/>
          </p:nvSpPr>
          <p:spPr bwMode="auto">
            <a:xfrm rot="-1118274">
              <a:off x="2057" y="284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1" name="Oval 80"/>
            <p:cNvSpPr>
              <a:spLocks noChangeAspect="1" noChangeArrowheads="1"/>
            </p:cNvSpPr>
            <p:nvPr/>
          </p:nvSpPr>
          <p:spPr bwMode="auto">
            <a:xfrm rot="-1118274">
              <a:off x="2087" y="3502"/>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2" name="Oval 81"/>
            <p:cNvSpPr>
              <a:spLocks noChangeAspect="1" noChangeArrowheads="1"/>
            </p:cNvSpPr>
            <p:nvPr/>
          </p:nvSpPr>
          <p:spPr bwMode="auto">
            <a:xfrm rot="-1118274">
              <a:off x="1969" y="3033"/>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3" name="Oval 82"/>
            <p:cNvSpPr>
              <a:spLocks noChangeAspect="1" noChangeArrowheads="1"/>
            </p:cNvSpPr>
            <p:nvPr/>
          </p:nvSpPr>
          <p:spPr bwMode="auto">
            <a:xfrm rot="-1118274">
              <a:off x="2689" y="3090"/>
              <a:ext cx="28"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4" name="Oval 83"/>
            <p:cNvSpPr>
              <a:spLocks noChangeAspect="1" noChangeArrowheads="1"/>
            </p:cNvSpPr>
            <p:nvPr/>
          </p:nvSpPr>
          <p:spPr bwMode="auto">
            <a:xfrm rot="-1118274">
              <a:off x="2532" y="2780"/>
              <a:ext cx="32" cy="24"/>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5" name="Oval 84"/>
            <p:cNvSpPr>
              <a:spLocks noChangeAspect="1" noChangeArrowheads="1"/>
            </p:cNvSpPr>
            <p:nvPr/>
          </p:nvSpPr>
          <p:spPr bwMode="auto">
            <a:xfrm rot="5895381">
              <a:off x="2178" y="2874"/>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6" name="Oval 85"/>
            <p:cNvSpPr>
              <a:spLocks noChangeAspect="1" noChangeArrowheads="1"/>
            </p:cNvSpPr>
            <p:nvPr/>
          </p:nvSpPr>
          <p:spPr bwMode="auto">
            <a:xfrm rot="5895381">
              <a:off x="2256" y="34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7" name="Oval 86"/>
            <p:cNvSpPr>
              <a:spLocks noChangeAspect="1" noChangeArrowheads="1"/>
            </p:cNvSpPr>
            <p:nvPr/>
          </p:nvSpPr>
          <p:spPr bwMode="auto">
            <a:xfrm rot="5895381">
              <a:off x="2269" y="30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8" name="Oval 87"/>
            <p:cNvSpPr>
              <a:spLocks noChangeAspect="1" noChangeArrowheads="1"/>
            </p:cNvSpPr>
            <p:nvPr/>
          </p:nvSpPr>
          <p:spPr bwMode="auto">
            <a:xfrm rot="5895381">
              <a:off x="1884" y="2935"/>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29" name="Oval 88"/>
            <p:cNvSpPr>
              <a:spLocks noChangeAspect="1" noChangeArrowheads="1"/>
            </p:cNvSpPr>
            <p:nvPr/>
          </p:nvSpPr>
          <p:spPr bwMode="auto">
            <a:xfrm rot="5895381">
              <a:off x="1955" y="3157"/>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0" name="Oval 89"/>
            <p:cNvSpPr>
              <a:spLocks noChangeAspect="1" noChangeArrowheads="1"/>
            </p:cNvSpPr>
            <p:nvPr/>
          </p:nvSpPr>
          <p:spPr bwMode="auto">
            <a:xfrm rot="5895381">
              <a:off x="2319" y="269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1" name="Oval 90"/>
            <p:cNvSpPr>
              <a:spLocks noChangeAspect="1" noChangeArrowheads="1"/>
            </p:cNvSpPr>
            <p:nvPr/>
          </p:nvSpPr>
          <p:spPr bwMode="auto">
            <a:xfrm rot="5895381">
              <a:off x="2601" y="3170"/>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2" name="Oval 91"/>
            <p:cNvSpPr>
              <a:spLocks noChangeAspect="1" noChangeArrowheads="1"/>
            </p:cNvSpPr>
            <p:nvPr/>
          </p:nvSpPr>
          <p:spPr bwMode="auto">
            <a:xfrm rot="5895381">
              <a:off x="2327" y="3153"/>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3" name="Oval 92"/>
            <p:cNvSpPr>
              <a:spLocks noChangeAspect="1" noChangeArrowheads="1"/>
            </p:cNvSpPr>
            <p:nvPr/>
          </p:nvSpPr>
          <p:spPr bwMode="auto">
            <a:xfrm rot="5895381">
              <a:off x="2696" y="2958"/>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4" name="Oval 93"/>
            <p:cNvSpPr>
              <a:spLocks noChangeAspect="1" noChangeArrowheads="1"/>
            </p:cNvSpPr>
            <p:nvPr/>
          </p:nvSpPr>
          <p:spPr bwMode="auto">
            <a:xfrm rot="5895381">
              <a:off x="1947" y="2679"/>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5" name="Oval 94"/>
            <p:cNvSpPr>
              <a:spLocks noChangeAspect="1" noChangeArrowheads="1"/>
            </p:cNvSpPr>
            <p:nvPr/>
          </p:nvSpPr>
          <p:spPr bwMode="auto">
            <a:xfrm rot="5895381">
              <a:off x="2523" y="280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6" name="Oval 95"/>
            <p:cNvSpPr>
              <a:spLocks noChangeAspect="1" noChangeArrowheads="1"/>
            </p:cNvSpPr>
            <p:nvPr/>
          </p:nvSpPr>
          <p:spPr bwMode="auto">
            <a:xfrm rot="5895381">
              <a:off x="2136" y="32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7" name="Oval 96"/>
            <p:cNvSpPr>
              <a:spLocks noChangeAspect="1" noChangeArrowheads="1"/>
            </p:cNvSpPr>
            <p:nvPr/>
          </p:nvSpPr>
          <p:spPr bwMode="auto">
            <a:xfrm rot="5895381">
              <a:off x="2547" y="3328"/>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8" name="Oval 97"/>
            <p:cNvSpPr>
              <a:spLocks noChangeAspect="1" noChangeArrowheads="1"/>
            </p:cNvSpPr>
            <p:nvPr/>
          </p:nvSpPr>
          <p:spPr bwMode="auto">
            <a:xfrm rot="4777107">
              <a:off x="2069" y="3006"/>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39" name="Oval 98"/>
            <p:cNvSpPr>
              <a:spLocks noChangeAspect="1" noChangeArrowheads="1"/>
            </p:cNvSpPr>
            <p:nvPr/>
          </p:nvSpPr>
          <p:spPr bwMode="auto">
            <a:xfrm rot="4777107">
              <a:off x="2391" y="355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0" name="Oval 99"/>
            <p:cNvSpPr>
              <a:spLocks noChangeAspect="1" noChangeArrowheads="1"/>
            </p:cNvSpPr>
            <p:nvPr/>
          </p:nvSpPr>
          <p:spPr bwMode="auto">
            <a:xfrm rot="4777107">
              <a:off x="2214" y="3111"/>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1" name="Oval 100"/>
            <p:cNvSpPr>
              <a:spLocks noChangeAspect="1" noChangeArrowheads="1"/>
            </p:cNvSpPr>
            <p:nvPr/>
          </p:nvSpPr>
          <p:spPr bwMode="auto">
            <a:xfrm rot="4777107">
              <a:off x="1818" y="3141"/>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2" name="Oval 101"/>
            <p:cNvSpPr>
              <a:spLocks noChangeAspect="1" noChangeArrowheads="1"/>
            </p:cNvSpPr>
            <p:nvPr/>
          </p:nvSpPr>
          <p:spPr bwMode="auto">
            <a:xfrm rot="4777107">
              <a:off x="1976" y="3335"/>
              <a:ext cx="28"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3" name="Oval 102"/>
            <p:cNvSpPr>
              <a:spLocks noChangeAspect="1" noChangeArrowheads="1"/>
            </p:cNvSpPr>
            <p:nvPr/>
          </p:nvSpPr>
          <p:spPr bwMode="auto">
            <a:xfrm rot="4777107">
              <a:off x="2135" y="2799"/>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4" name="Oval 103"/>
            <p:cNvSpPr>
              <a:spLocks noChangeAspect="1" noChangeArrowheads="1"/>
            </p:cNvSpPr>
            <p:nvPr/>
          </p:nvSpPr>
          <p:spPr bwMode="auto">
            <a:xfrm rot="4777107">
              <a:off x="2595" y="3176"/>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5" name="Oval 104"/>
            <p:cNvSpPr>
              <a:spLocks noChangeAspect="1" noChangeArrowheads="1"/>
            </p:cNvSpPr>
            <p:nvPr/>
          </p:nvSpPr>
          <p:spPr bwMode="auto">
            <a:xfrm rot="4777107">
              <a:off x="2324" y="3231"/>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6" name="Oval 105"/>
            <p:cNvSpPr>
              <a:spLocks noChangeAspect="1" noChangeArrowheads="1"/>
            </p:cNvSpPr>
            <p:nvPr/>
          </p:nvSpPr>
          <p:spPr bwMode="auto">
            <a:xfrm rot="4777107">
              <a:off x="2596" y="2952"/>
              <a:ext cx="24"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7" name="Oval 106"/>
            <p:cNvSpPr>
              <a:spLocks noChangeAspect="1" noChangeArrowheads="1"/>
            </p:cNvSpPr>
            <p:nvPr/>
          </p:nvSpPr>
          <p:spPr bwMode="auto">
            <a:xfrm rot="4777107">
              <a:off x="1776" y="2882"/>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8" name="Oval 107"/>
            <p:cNvSpPr>
              <a:spLocks noChangeAspect="1" noChangeArrowheads="1"/>
            </p:cNvSpPr>
            <p:nvPr/>
          </p:nvSpPr>
          <p:spPr bwMode="auto">
            <a:xfrm rot="4777107">
              <a:off x="2375" y="2856"/>
              <a:ext cx="24" cy="28"/>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49" name="Oval 108"/>
            <p:cNvSpPr>
              <a:spLocks noChangeAspect="1" noChangeArrowheads="1"/>
            </p:cNvSpPr>
            <p:nvPr/>
          </p:nvSpPr>
          <p:spPr bwMode="auto">
            <a:xfrm rot="4777107">
              <a:off x="2199" y="3419"/>
              <a:ext cx="28" cy="32"/>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5650" name="Oval 109"/>
            <p:cNvSpPr>
              <a:spLocks noChangeAspect="1" noChangeArrowheads="1"/>
            </p:cNvSpPr>
            <p:nvPr/>
          </p:nvSpPr>
          <p:spPr bwMode="auto">
            <a:xfrm rot="4777107">
              <a:off x="2604" y="3338"/>
              <a:ext cx="24" cy="32"/>
            </a:xfrm>
            <a:prstGeom prst="ellipse">
              <a:avLst/>
            </a:prstGeom>
            <a:solidFill>
              <a:schemeClr val="hlink"/>
            </a:solidFill>
            <a:ln w="9525">
              <a:solidFill>
                <a:schemeClr val="hlink"/>
              </a:solidFill>
              <a:round/>
              <a:headEnd/>
              <a:tailEnd/>
            </a:ln>
          </p:spPr>
          <p:txBody>
            <a:bodyPr wrap="none" anchor="ctr"/>
            <a:lstStyle/>
            <a:p>
              <a:endParaRPr lang="en-US"/>
            </a:p>
          </p:txBody>
        </p:sp>
      </p:grpSp>
      <p:sp>
        <p:nvSpPr>
          <p:cNvPr id="65542" name="Oval 110"/>
          <p:cNvSpPr>
            <a:spLocks noChangeAspect="1" noChangeArrowheads="1"/>
          </p:cNvSpPr>
          <p:nvPr/>
        </p:nvSpPr>
        <p:spPr bwMode="auto">
          <a:xfrm>
            <a:off x="933865" y="37036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43" name="Oval 111"/>
          <p:cNvSpPr>
            <a:spLocks noChangeAspect="1" noChangeArrowheads="1"/>
          </p:cNvSpPr>
          <p:nvPr/>
        </p:nvSpPr>
        <p:spPr bwMode="auto">
          <a:xfrm>
            <a:off x="2084803" y="34607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44" name="Oval 112"/>
          <p:cNvSpPr>
            <a:spLocks noChangeAspect="1" noChangeArrowheads="1"/>
          </p:cNvSpPr>
          <p:nvPr/>
        </p:nvSpPr>
        <p:spPr bwMode="auto">
          <a:xfrm>
            <a:off x="1178340" y="355758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45" name="Oval 113"/>
          <p:cNvSpPr>
            <a:spLocks noChangeAspect="1" noChangeArrowheads="1"/>
          </p:cNvSpPr>
          <p:nvPr/>
        </p:nvSpPr>
        <p:spPr bwMode="auto">
          <a:xfrm>
            <a:off x="1125953" y="405606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46" name="Oval 114"/>
          <p:cNvSpPr>
            <a:spLocks noChangeAspect="1" noChangeArrowheads="1"/>
          </p:cNvSpPr>
          <p:nvPr/>
        </p:nvSpPr>
        <p:spPr bwMode="auto">
          <a:xfrm>
            <a:off x="1543465" y="3916363"/>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47" name="Oval 115"/>
          <p:cNvSpPr>
            <a:spLocks noChangeAspect="1" noChangeArrowheads="1"/>
          </p:cNvSpPr>
          <p:nvPr/>
        </p:nvSpPr>
        <p:spPr bwMode="auto">
          <a:xfrm>
            <a:off x="548103" y="356711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48" name="Oval 116"/>
          <p:cNvSpPr>
            <a:spLocks noChangeAspect="1" noChangeArrowheads="1"/>
          </p:cNvSpPr>
          <p:nvPr/>
        </p:nvSpPr>
        <p:spPr bwMode="auto">
          <a:xfrm>
            <a:off x="1418053" y="30956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49" name="Oval 117"/>
          <p:cNvSpPr>
            <a:spLocks noChangeAspect="1" noChangeArrowheads="1"/>
          </p:cNvSpPr>
          <p:nvPr/>
        </p:nvSpPr>
        <p:spPr bwMode="auto">
          <a:xfrm>
            <a:off x="1448215" y="34512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0" name="Oval 118"/>
          <p:cNvSpPr>
            <a:spLocks noChangeAspect="1" noChangeArrowheads="1"/>
          </p:cNvSpPr>
          <p:nvPr/>
        </p:nvSpPr>
        <p:spPr bwMode="auto">
          <a:xfrm>
            <a:off x="981490" y="30305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51" name="Oval 119"/>
          <p:cNvSpPr>
            <a:spLocks noChangeAspect="1" noChangeArrowheads="1"/>
          </p:cNvSpPr>
          <p:nvPr/>
        </p:nvSpPr>
        <p:spPr bwMode="auto">
          <a:xfrm>
            <a:off x="610015" y="4035425"/>
            <a:ext cx="4445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52" name="Oval 120"/>
          <p:cNvSpPr>
            <a:spLocks noChangeAspect="1" noChangeArrowheads="1"/>
          </p:cNvSpPr>
          <p:nvPr/>
        </p:nvSpPr>
        <p:spPr bwMode="auto">
          <a:xfrm>
            <a:off x="729078" y="3281363"/>
            <a:ext cx="508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53" name="Oval 121"/>
          <p:cNvSpPr>
            <a:spLocks noChangeAspect="1" noChangeArrowheads="1"/>
          </p:cNvSpPr>
          <p:nvPr/>
        </p:nvSpPr>
        <p:spPr bwMode="auto">
          <a:xfrm>
            <a:off x="1776828" y="365918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4" name="Oval 122"/>
          <p:cNvSpPr>
            <a:spLocks noChangeAspect="1" noChangeArrowheads="1"/>
          </p:cNvSpPr>
          <p:nvPr/>
        </p:nvSpPr>
        <p:spPr bwMode="auto">
          <a:xfrm>
            <a:off x="1737140" y="31305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5" name="Oval 123"/>
          <p:cNvSpPr>
            <a:spLocks noChangeAspect="1" noChangeArrowheads="1"/>
          </p:cNvSpPr>
          <p:nvPr/>
        </p:nvSpPr>
        <p:spPr bwMode="auto">
          <a:xfrm rot="-1118274">
            <a:off x="1210090" y="3798888"/>
            <a:ext cx="4445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56" name="Oval 124"/>
          <p:cNvSpPr>
            <a:spLocks noChangeAspect="1" noChangeArrowheads="1"/>
          </p:cNvSpPr>
          <p:nvPr/>
        </p:nvSpPr>
        <p:spPr bwMode="auto">
          <a:xfrm rot="-1118274">
            <a:off x="2202278" y="327342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7" name="Oval 125"/>
          <p:cNvSpPr>
            <a:spLocks noChangeAspect="1" noChangeArrowheads="1"/>
          </p:cNvSpPr>
          <p:nvPr/>
        </p:nvSpPr>
        <p:spPr bwMode="auto">
          <a:xfrm rot="-1118274">
            <a:off x="1381540" y="3597275"/>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8" name="Oval 126"/>
          <p:cNvSpPr>
            <a:spLocks noChangeAspect="1" noChangeArrowheads="1"/>
          </p:cNvSpPr>
          <p:nvPr/>
        </p:nvSpPr>
        <p:spPr bwMode="auto">
          <a:xfrm rot="-1118274">
            <a:off x="1530765" y="4083050"/>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59" name="Oval 127"/>
          <p:cNvSpPr>
            <a:spLocks noChangeAspect="1" noChangeArrowheads="1"/>
          </p:cNvSpPr>
          <p:nvPr/>
        </p:nvSpPr>
        <p:spPr bwMode="auto">
          <a:xfrm rot="-1118274">
            <a:off x="1870490" y="384333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60" name="Oval 128"/>
          <p:cNvSpPr>
            <a:spLocks noChangeAspect="1" noChangeArrowheads="1"/>
          </p:cNvSpPr>
          <p:nvPr/>
        </p:nvSpPr>
        <p:spPr bwMode="auto">
          <a:xfrm rot="-1118274">
            <a:off x="789403" y="3767138"/>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61" name="Oval 129"/>
          <p:cNvSpPr>
            <a:spLocks noChangeAspect="1" noChangeArrowheads="1"/>
          </p:cNvSpPr>
          <p:nvPr/>
        </p:nvSpPr>
        <p:spPr bwMode="auto">
          <a:xfrm rot="-1118274">
            <a:off x="1425990" y="3098800"/>
            <a:ext cx="4445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62" name="Oval 130"/>
          <p:cNvSpPr>
            <a:spLocks noChangeAspect="1" noChangeArrowheads="1"/>
          </p:cNvSpPr>
          <p:nvPr/>
        </p:nvSpPr>
        <p:spPr bwMode="auto">
          <a:xfrm rot="-1118274">
            <a:off x="1595853" y="3427413"/>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63" name="Oval 131"/>
          <p:cNvSpPr>
            <a:spLocks noChangeAspect="1" noChangeArrowheads="1"/>
          </p:cNvSpPr>
          <p:nvPr/>
        </p:nvSpPr>
        <p:spPr bwMode="auto">
          <a:xfrm rot="-1118274">
            <a:off x="986253" y="314801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64" name="Oval 132"/>
          <p:cNvSpPr>
            <a:spLocks noChangeAspect="1" noChangeArrowheads="1"/>
          </p:cNvSpPr>
          <p:nvPr/>
        </p:nvSpPr>
        <p:spPr bwMode="auto">
          <a:xfrm rot="-1118274">
            <a:off x="1033878" y="4195763"/>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65" name="Oval 133"/>
          <p:cNvSpPr>
            <a:spLocks noChangeAspect="1" noChangeArrowheads="1"/>
          </p:cNvSpPr>
          <p:nvPr/>
        </p:nvSpPr>
        <p:spPr bwMode="auto">
          <a:xfrm rot="-1118274">
            <a:off x="846553" y="3451225"/>
            <a:ext cx="50800" cy="381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66" name="Oval 134"/>
          <p:cNvSpPr>
            <a:spLocks noChangeAspect="1" noChangeArrowheads="1"/>
          </p:cNvSpPr>
          <p:nvPr/>
        </p:nvSpPr>
        <p:spPr bwMode="auto">
          <a:xfrm rot="-1118274">
            <a:off x="1989553" y="3541713"/>
            <a:ext cx="4445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67" name="Oval 135"/>
          <p:cNvSpPr>
            <a:spLocks noChangeAspect="1" noChangeArrowheads="1"/>
          </p:cNvSpPr>
          <p:nvPr/>
        </p:nvSpPr>
        <p:spPr bwMode="auto">
          <a:xfrm rot="-1118274">
            <a:off x="1740315" y="3049588"/>
            <a:ext cx="50800" cy="381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68" name="Oval 136"/>
          <p:cNvSpPr>
            <a:spLocks noChangeAspect="1" noChangeArrowheads="1"/>
          </p:cNvSpPr>
          <p:nvPr/>
        </p:nvSpPr>
        <p:spPr bwMode="auto">
          <a:xfrm rot="5895381">
            <a:off x="1178340" y="3198813"/>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69" name="Oval 137"/>
          <p:cNvSpPr>
            <a:spLocks noChangeAspect="1" noChangeArrowheads="1"/>
          </p:cNvSpPr>
          <p:nvPr/>
        </p:nvSpPr>
        <p:spPr bwMode="auto">
          <a:xfrm rot="5895381">
            <a:off x="1302165" y="414496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70" name="Oval 138"/>
          <p:cNvSpPr>
            <a:spLocks noChangeAspect="1" noChangeArrowheads="1"/>
          </p:cNvSpPr>
          <p:nvPr/>
        </p:nvSpPr>
        <p:spPr bwMode="auto">
          <a:xfrm rot="5895381">
            <a:off x="1322803" y="34131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1" name="Oval 139"/>
          <p:cNvSpPr>
            <a:spLocks noChangeAspect="1" noChangeArrowheads="1"/>
          </p:cNvSpPr>
          <p:nvPr/>
        </p:nvSpPr>
        <p:spPr bwMode="auto">
          <a:xfrm rot="5895381">
            <a:off x="711615" y="3295650"/>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72" name="Oval 140"/>
          <p:cNvSpPr>
            <a:spLocks noChangeAspect="1" noChangeArrowheads="1"/>
          </p:cNvSpPr>
          <p:nvPr/>
        </p:nvSpPr>
        <p:spPr bwMode="auto">
          <a:xfrm rot="5895381">
            <a:off x="824328" y="3648075"/>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73" name="Oval 141"/>
          <p:cNvSpPr>
            <a:spLocks noChangeAspect="1" noChangeArrowheads="1"/>
          </p:cNvSpPr>
          <p:nvPr/>
        </p:nvSpPr>
        <p:spPr bwMode="auto">
          <a:xfrm rot="5895381">
            <a:off x="1402178" y="291147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4" name="Oval 142"/>
          <p:cNvSpPr>
            <a:spLocks noChangeAspect="1" noChangeArrowheads="1"/>
          </p:cNvSpPr>
          <p:nvPr/>
        </p:nvSpPr>
        <p:spPr bwMode="auto">
          <a:xfrm rot="5895381">
            <a:off x="1849853" y="3668713"/>
            <a:ext cx="4445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5" name="Oval 143"/>
          <p:cNvSpPr>
            <a:spLocks noChangeAspect="1" noChangeArrowheads="1"/>
          </p:cNvSpPr>
          <p:nvPr/>
        </p:nvSpPr>
        <p:spPr bwMode="auto">
          <a:xfrm rot="5895381">
            <a:off x="1414878" y="36417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6" name="Oval 144"/>
          <p:cNvSpPr>
            <a:spLocks noChangeAspect="1" noChangeArrowheads="1"/>
          </p:cNvSpPr>
          <p:nvPr/>
        </p:nvSpPr>
        <p:spPr bwMode="auto">
          <a:xfrm rot="5895381">
            <a:off x="2000665" y="3332163"/>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7" name="Oval 145"/>
          <p:cNvSpPr>
            <a:spLocks noChangeAspect="1" noChangeArrowheads="1"/>
          </p:cNvSpPr>
          <p:nvPr/>
        </p:nvSpPr>
        <p:spPr bwMode="auto">
          <a:xfrm rot="5895381">
            <a:off x="811628" y="2889250"/>
            <a:ext cx="3810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78" name="Oval 146"/>
          <p:cNvSpPr>
            <a:spLocks noChangeAspect="1" noChangeArrowheads="1"/>
          </p:cNvSpPr>
          <p:nvPr/>
        </p:nvSpPr>
        <p:spPr bwMode="auto">
          <a:xfrm rot="5895381">
            <a:off x="1726028" y="3095625"/>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79" name="Oval 147"/>
          <p:cNvSpPr>
            <a:spLocks noChangeAspect="1" noChangeArrowheads="1"/>
          </p:cNvSpPr>
          <p:nvPr/>
        </p:nvSpPr>
        <p:spPr bwMode="auto">
          <a:xfrm rot="5895381">
            <a:off x="1111665" y="387350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0" name="Oval 148"/>
          <p:cNvSpPr>
            <a:spLocks noChangeAspect="1" noChangeArrowheads="1"/>
          </p:cNvSpPr>
          <p:nvPr/>
        </p:nvSpPr>
        <p:spPr bwMode="auto">
          <a:xfrm rot="5895381">
            <a:off x="1764128" y="3919538"/>
            <a:ext cx="4445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81" name="Oval 149"/>
          <p:cNvSpPr>
            <a:spLocks noChangeAspect="1" noChangeArrowheads="1"/>
          </p:cNvSpPr>
          <p:nvPr/>
        </p:nvSpPr>
        <p:spPr bwMode="auto">
          <a:xfrm rot="4777107">
            <a:off x="1005303" y="340836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2" name="Oval 150"/>
          <p:cNvSpPr>
            <a:spLocks noChangeAspect="1" noChangeArrowheads="1"/>
          </p:cNvSpPr>
          <p:nvPr/>
        </p:nvSpPr>
        <p:spPr bwMode="auto">
          <a:xfrm rot="4777107">
            <a:off x="1516478" y="4273550"/>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83" name="Oval 151"/>
          <p:cNvSpPr>
            <a:spLocks noChangeAspect="1" noChangeArrowheads="1"/>
          </p:cNvSpPr>
          <p:nvPr/>
        </p:nvSpPr>
        <p:spPr bwMode="auto">
          <a:xfrm rot="4777107">
            <a:off x="1235490" y="357505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4" name="Oval 152"/>
          <p:cNvSpPr>
            <a:spLocks noChangeAspect="1" noChangeArrowheads="1"/>
          </p:cNvSpPr>
          <p:nvPr/>
        </p:nvSpPr>
        <p:spPr bwMode="auto">
          <a:xfrm rot="4777107">
            <a:off x="606840" y="3622675"/>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5" name="Oval 153"/>
          <p:cNvSpPr>
            <a:spLocks noChangeAspect="1" noChangeArrowheads="1"/>
          </p:cNvSpPr>
          <p:nvPr/>
        </p:nvSpPr>
        <p:spPr bwMode="auto">
          <a:xfrm rot="4777107">
            <a:off x="857665" y="3930650"/>
            <a:ext cx="4445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6" name="Oval 154"/>
          <p:cNvSpPr>
            <a:spLocks noChangeAspect="1" noChangeArrowheads="1"/>
          </p:cNvSpPr>
          <p:nvPr/>
        </p:nvSpPr>
        <p:spPr bwMode="auto">
          <a:xfrm rot="4777107">
            <a:off x="1110078" y="3079750"/>
            <a:ext cx="38100" cy="4445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87" name="Oval 155"/>
          <p:cNvSpPr>
            <a:spLocks noChangeAspect="1" noChangeArrowheads="1"/>
          </p:cNvSpPr>
          <p:nvPr/>
        </p:nvSpPr>
        <p:spPr bwMode="auto">
          <a:xfrm rot="4777107">
            <a:off x="1840328" y="3678238"/>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88" name="Oval 156"/>
          <p:cNvSpPr>
            <a:spLocks noChangeAspect="1" noChangeArrowheads="1"/>
          </p:cNvSpPr>
          <p:nvPr/>
        </p:nvSpPr>
        <p:spPr bwMode="auto">
          <a:xfrm rot="4777107">
            <a:off x="1410115" y="3765550"/>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89" name="Oval 157"/>
          <p:cNvSpPr>
            <a:spLocks noChangeAspect="1" noChangeArrowheads="1"/>
          </p:cNvSpPr>
          <p:nvPr/>
        </p:nvSpPr>
        <p:spPr bwMode="auto">
          <a:xfrm rot="4777107">
            <a:off x="1841915" y="3322638"/>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90" name="Oval 158"/>
          <p:cNvSpPr>
            <a:spLocks noChangeAspect="1" noChangeArrowheads="1"/>
          </p:cNvSpPr>
          <p:nvPr/>
        </p:nvSpPr>
        <p:spPr bwMode="auto">
          <a:xfrm rot="4777107">
            <a:off x="540165" y="3211513"/>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91" name="Oval 159"/>
          <p:cNvSpPr>
            <a:spLocks noChangeAspect="1" noChangeArrowheads="1"/>
          </p:cNvSpPr>
          <p:nvPr/>
        </p:nvSpPr>
        <p:spPr bwMode="auto">
          <a:xfrm rot="4777107">
            <a:off x="1491078" y="3170238"/>
            <a:ext cx="38100" cy="4445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92" name="Oval 160"/>
          <p:cNvSpPr>
            <a:spLocks noChangeAspect="1" noChangeArrowheads="1"/>
          </p:cNvSpPr>
          <p:nvPr/>
        </p:nvSpPr>
        <p:spPr bwMode="auto">
          <a:xfrm rot="4777107">
            <a:off x="1211678" y="4064000"/>
            <a:ext cx="44450" cy="5080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5593" name="Oval 161"/>
          <p:cNvSpPr>
            <a:spLocks noChangeAspect="1" noChangeArrowheads="1"/>
          </p:cNvSpPr>
          <p:nvPr/>
        </p:nvSpPr>
        <p:spPr bwMode="auto">
          <a:xfrm rot="4777107">
            <a:off x="1854615" y="3935413"/>
            <a:ext cx="38100" cy="50800"/>
          </a:xfrm>
          <a:prstGeom prst="ellipse">
            <a:avLst/>
          </a:prstGeom>
          <a:solidFill>
            <a:srgbClr val="9900CC"/>
          </a:solidFill>
          <a:ln w="9525">
            <a:solidFill>
              <a:srgbClr val="9900CC"/>
            </a:solidFill>
            <a:round/>
            <a:headEnd/>
            <a:tailEnd/>
          </a:ln>
        </p:spPr>
        <p:txBody>
          <a:bodyPr wrap="none" anchor="ctr"/>
          <a:lstStyle/>
          <a:p>
            <a:endParaRPr lang="en-US"/>
          </a:p>
        </p:txBody>
      </p:sp>
      <p:sp>
        <p:nvSpPr>
          <p:cNvPr id="65594" name="Oval 162"/>
          <p:cNvSpPr>
            <a:spLocks noChangeArrowheads="1"/>
          </p:cNvSpPr>
          <p:nvPr/>
        </p:nvSpPr>
        <p:spPr bwMode="auto">
          <a:xfrm>
            <a:off x="5105400" y="3352800"/>
            <a:ext cx="152400" cy="152400"/>
          </a:xfrm>
          <a:prstGeom prst="ellipse">
            <a:avLst/>
          </a:prstGeom>
          <a:solidFill>
            <a:schemeClr val="hlink"/>
          </a:solidFill>
          <a:ln w="12700">
            <a:solidFill>
              <a:schemeClr val="tx1"/>
            </a:solidFill>
            <a:round/>
            <a:headEnd/>
            <a:tailEnd/>
          </a:ln>
        </p:spPr>
        <p:txBody>
          <a:bodyPr wrap="none" anchor="ctr"/>
          <a:lstStyle/>
          <a:p>
            <a:endParaRPr lang="en-US"/>
          </a:p>
        </p:txBody>
      </p:sp>
      <p:sp>
        <p:nvSpPr>
          <p:cNvPr id="65595" name="Oval 163"/>
          <p:cNvSpPr>
            <a:spLocks noChangeArrowheads="1"/>
          </p:cNvSpPr>
          <p:nvPr/>
        </p:nvSpPr>
        <p:spPr bwMode="auto">
          <a:xfrm>
            <a:off x="1603790" y="3505200"/>
            <a:ext cx="152400" cy="152400"/>
          </a:xfrm>
          <a:prstGeom prst="ellipse">
            <a:avLst/>
          </a:prstGeom>
          <a:solidFill>
            <a:srgbClr val="9900CC"/>
          </a:solidFill>
          <a:ln w="12700">
            <a:solidFill>
              <a:schemeClr val="tx1"/>
            </a:solidFill>
            <a:round/>
            <a:headEnd/>
            <a:tailEnd/>
          </a:ln>
        </p:spPr>
        <p:txBody>
          <a:bodyPr wrap="none" anchor="ctr"/>
          <a:lstStyle/>
          <a:p>
            <a:endParaRPr lang="en-US"/>
          </a:p>
        </p:txBody>
      </p:sp>
      <p:sp>
        <p:nvSpPr>
          <p:cNvPr id="65596" name="Oval 164"/>
          <p:cNvSpPr>
            <a:spLocks noChangeArrowheads="1"/>
          </p:cNvSpPr>
          <p:nvPr/>
        </p:nvSpPr>
        <p:spPr bwMode="auto">
          <a:xfrm>
            <a:off x="841790" y="3505200"/>
            <a:ext cx="152400" cy="152400"/>
          </a:xfrm>
          <a:prstGeom prst="ellipse">
            <a:avLst/>
          </a:prstGeom>
          <a:solidFill>
            <a:srgbClr val="008000"/>
          </a:solidFill>
          <a:ln w="12700">
            <a:solidFill>
              <a:schemeClr val="tx1"/>
            </a:solidFill>
            <a:round/>
            <a:headEnd/>
            <a:tailEnd/>
          </a:ln>
        </p:spPr>
        <p:txBody>
          <a:bodyPr wrap="none" anchor="ctr"/>
          <a:lstStyle/>
          <a:p>
            <a:endParaRPr lang="en-US"/>
          </a:p>
        </p:txBody>
      </p:sp>
      <p:sp>
        <p:nvSpPr>
          <p:cNvPr id="65597" name="Text Box 165"/>
          <p:cNvSpPr txBox="1">
            <a:spLocks noChangeArrowheads="1"/>
          </p:cNvSpPr>
          <p:nvPr/>
        </p:nvSpPr>
        <p:spPr bwMode="auto">
          <a:xfrm>
            <a:off x="762000" y="5105400"/>
            <a:ext cx="3505200" cy="915988"/>
          </a:xfrm>
          <a:prstGeom prst="rect">
            <a:avLst/>
          </a:prstGeom>
          <a:noFill/>
          <a:ln w="9525">
            <a:noFill/>
            <a:miter lim="800000"/>
            <a:headEnd/>
            <a:tailEnd/>
          </a:ln>
        </p:spPr>
        <p:txBody>
          <a:bodyPr>
            <a:spAutoFit/>
          </a:bodyPr>
          <a:lstStyle/>
          <a:p>
            <a:pPr>
              <a:spcBef>
                <a:spcPct val="50000"/>
              </a:spcBef>
            </a:pPr>
            <a:r>
              <a:rPr lang="en-US" i="1" dirty="0">
                <a:latin typeface="Calibri" pitchFamily="34" charset="0"/>
              </a:rPr>
              <a:t>Why doesn’t this work out like the earlier example, with the purple taking over half the blue?</a:t>
            </a:r>
          </a:p>
        </p:txBody>
      </p:sp>
      <p:pic>
        <p:nvPicPr>
          <p:cNvPr id="68609"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0498" y="3903360"/>
            <a:ext cx="5234302" cy="18116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t>K-Means Questions</a:t>
            </a:r>
          </a:p>
        </p:txBody>
      </p:sp>
      <p:sp>
        <p:nvSpPr>
          <p:cNvPr id="1410051" name="Rectangle 3"/>
          <p:cNvSpPr>
            <a:spLocks noGrp="1" noChangeArrowheads="1"/>
          </p:cNvSpPr>
          <p:nvPr>
            <p:ph idx="1"/>
          </p:nvPr>
        </p:nvSpPr>
        <p:spPr>
          <a:xfrm>
            <a:off x="533400" y="1524000"/>
            <a:ext cx="7162800" cy="4953000"/>
          </a:xfrm>
        </p:spPr>
        <p:txBody>
          <a:bodyPr/>
          <a:lstStyle/>
          <a:p>
            <a:pPr>
              <a:lnSpc>
                <a:spcPct val="90000"/>
              </a:lnSpc>
            </a:pPr>
            <a:r>
              <a:rPr lang="en-US" sz="2400" dirty="0" smtClean="0"/>
              <a:t>Will K-means converge?</a:t>
            </a:r>
          </a:p>
          <a:p>
            <a:pPr lvl="1">
              <a:lnSpc>
                <a:spcPct val="90000"/>
              </a:lnSpc>
            </a:pPr>
            <a:r>
              <a:rPr lang="en-US" sz="2000" dirty="0" smtClean="0"/>
              <a:t>To a global optimum?</a:t>
            </a:r>
          </a:p>
          <a:p>
            <a:pPr lvl="1">
              <a:lnSpc>
                <a:spcPct val="90000"/>
              </a:lnSpc>
            </a:pPr>
            <a:endParaRPr lang="en-US" sz="2000" dirty="0" smtClean="0"/>
          </a:p>
          <a:p>
            <a:pPr>
              <a:lnSpc>
                <a:spcPct val="90000"/>
              </a:lnSpc>
            </a:pPr>
            <a:r>
              <a:rPr lang="en-US" sz="2400" dirty="0" smtClean="0"/>
              <a:t>Will it always find the true patterns in the data?</a:t>
            </a:r>
          </a:p>
          <a:p>
            <a:pPr lvl="1">
              <a:lnSpc>
                <a:spcPct val="90000"/>
              </a:lnSpc>
            </a:pPr>
            <a:r>
              <a:rPr lang="en-US" sz="2000" dirty="0" smtClean="0"/>
              <a:t>If the patterns are very </a:t>
            </a:r>
            <a:r>
              <a:rPr lang="en-US" sz="2000" dirty="0" err="1" smtClean="0"/>
              <a:t>very</a:t>
            </a:r>
            <a:r>
              <a:rPr lang="en-US" sz="2000" dirty="0" smtClean="0"/>
              <a:t> clear?</a:t>
            </a:r>
          </a:p>
          <a:p>
            <a:pPr>
              <a:lnSpc>
                <a:spcPct val="90000"/>
              </a:lnSpc>
            </a:pPr>
            <a:endParaRPr lang="en-US" sz="2400" dirty="0" smtClean="0"/>
          </a:p>
          <a:p>
            <a:pPr>
              <a:lnSpc>
                <a:spcPct val="90000"/>
              </a:lnSpc>
            </a:pPr>
            <a:r>
              <a:rPr lang="en-US" sz="2400" dirty="0" smtClean="0"/>
              <a:t>Will it find something interesting?</a:t>
            </a:r>
          </a:p>
          <a:p>
            <a:pPr lvl="1">
              <a:lnSpc>
                <a:spcPct val="90000"/>
              </a:lnSpc>
            </a:pPr>
            <a:endParaRPr lang="en-US" sz="2000" dirty="0" smtClean="0"/>
          </a:p>
          <a:p>
            <a:pPr>
              <a:lnSpc>
                <a:spcPct val="90000"/>
              </a:lnSpc>
            </a:pPr>
            <a:r>
              <a:rPr lang="en-US" sz="2400" dirty="0" smtClean="0"/>
              <a:t>Do people ever use it?</a:t>
            </a:r>
          </a:p>
          <a:p>
            <a:pPr lvl="1">
              <a:lnSpc>
                <a:spcPct val="90000"/>
              </a:lnSpc>
            </a:pPr>
            <a:endParaRPr lang="en-US" sz="2000" dirty="0" smtClean="0"/>
          </a:p>
          <a:p>
            <a:pPr>
              <a:lnSpc>
                <a:spcPct val="90000"/>
              </a:lnSpc>
            </a:pPr>
            <a:r>
              <a:rPr lang="en-US" sz="2400" dirty="0" smtClean="0"/>
              <a:t>How many clusters to pick? </a:t>
            </a:r>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38086" y="1676400"/>
            <a:ext cx="3612684" cy="4191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00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00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00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005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005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100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Agglomerative Clustering</a:t>
            </a:r>
            <a:endParaRPr lang="en-US" dirty="0"/>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6636" y="1328791"/>
            <a:ext cx="7994928" cy="5224409"/>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t>Agglomerative Clustering</a:t>
            </a:r>
          </a:p>
        </p:txBody>
      </p:sp>
      <p:sp>
        <p:nvSpPr>
          <p:cNvPr id="41987" name="Rectangle 3"/>
          <p:cNvSpPr>
            <a:spLocks noGrp="1" noChangeArrowheads="1"/>
          </p:cNvSpPr>
          <p:nvPr>
            <p:ph idx="1"/>
          </p:nvPr>
        </p:nvSpPr>
        <p:spPr>
          <a:xfrm>
            <a:off x="457200" y="1600200"/>
            <a:ext cx="5257800" cy="4525963"/>
          </a:xfrm>
        </p:spPr>
        <p:txBody>
          <a:bodyPr/>
          <a:lstStyle/>
          <a:p>
            <a:pPr>
              <a:lnSpc>
                <a:spcPct val="80000"/>
              </a:lnSpc>
            </a:pPr>
            <a:r>
              <a:rPr lang="en-US" sz="2000" dirty="0" smtClean="0"/>
              <a:t>Agglomerative clustering:</a:t>
            </a:r>
          </a:p>
          <a:p>
            <a:pPr lvl="1">
              <a:lnSpc>
                <a:spcPct val="80000"/>
              </a:lnSpc>
            </a:pPr>
            <a:r>
              <a:rPr lang="en-US" sz="1800" dirty="0" smtClean="0"/>
              <a:t>First merge very similar instances</a:t>
            </a:r>
          </a:p>
          <a:p>
            <a:pPr lvl="1">
              <a:lnSpc>
                <a:spcPct val="80000"/>
              </a:lnSpc>
            </a:pPr>
            <a:r>
              <a:rPr lang="en-US" sz="1800" dirty="0" smtClean="0"/>
              <a:t>Incrementally build larger clusters out of smaller clusters</a:t>
            </a:r>
          </a:p>
          <a:p>
            <a:pPr>
              <a:lnSpc>
                <a:spcPct val="80000"/>
              </a:lnSpc>
            </a:pPr>
            <a:endParaRPr lang="en-US" sz="2000" dirty="0" smtClean="0"/>
          </a:p>
          <a:p>
            <a:pPr>
              <a:lnSpc>
                <a:spcPct val="80000"/>
              </a:lnSpc>
            </a:pPr>
            <a:r>
              <a:rPr lang="en-US" sz="2000" dirty="0" smtClean="0"/>
              <a:t>Algorithm:</a:t>
            </a:r>
          </a:p>
          <a:p>
            <a:pPr lvl="1">
              <a:lnSpc>
                <a:spcPct val="80000"/>
              </a:lnSpc>
            </a:pPr>
            <a:r>
              <a:rPr lang="en-US" sz="1800" dirty="0" smtClean="0"/>
              <a:t>Maintain a set of clusters</a:t>
            </a:r>
          </a:p>
          <a:p>
            <a:pPr lvl="1">
              <a:lnSpc>
                <a:spcPct val="80000"/>
              </a:lnSpc>
            </a:pPr>
            <a:r>
              <a:rPr lang="en-US" sz="1800" dirty="0" smtClean="0"/>
              <a:t>Initially, each instance in its own cluster</a:t>
            </a:r>
          </a:p>
          <a:p>
            <a:pPr lvl="1">
              <a:lnSpc>
                <a:spcPct val="80000"/>
              </a:lnSpc>
            </a:pPr>
            <a:r>
              <a:rPr lang="en-US" sz="1800" dirty="0" smtClean="0"/>
              <a:t>Repeat:</a:t>
            </a:r>
          </a:p>
          <a:p>
            <a:pPr lvl="2">
              <a:lnSpc>
                <a:spcPct val="80000"/>
              </a:lnSpc>
            </a:pPr>
            <a:r>
              <a:rPr lang="en-US" sz="1600" dirty="0" smtClean="0"/>
              <a:t>Pick the two </a:t>
            </a:r>
            <a:r>
              <a:rPr lang="en-US" sz="1600" dirty="0" smtClean="0">
                <a:solidFill>
                  <a:srgbClr val="CC0000"/>
                </a:solidFill>
              </a:rPr>
              <a:t>closest </a:t>
            </a:r>
            <a:r>
              <a:rPr lang="en-US" sz="1600" dirty="0" smtClean="0"/>
              <a:t>clusters</a:t>
            </a:r>
          </a:p>
          <a:p>
            <a:pPr lvl="2">
              <a:lnSpc>
                <a:spcPct val="80000"/>
              </a:lnSpc>
            </a:pPr>
            <a:r>
              <a:rPr lang="en-US" sz="1600" dirty="0" smtClean="0"/>
              <a:t>Merge them into a new cluster</a:t>
            </a:r>
          </a:p>
          <a:p>
            <a:pPr lvl="2">
              <a:lnSpc>
                <a:spcPct val="80000"/>
              </a:lnSpc>
            </a:pPr>
            <a:r>
              <a:rPr lang="en-US" sz="1600" dirty="0" smtClean="0"/>
              <a:t>Stop when there’s only one cluster left</a:t>
            </a:r>
          </a:p>
          <a:p>
            <a:pPr>
              <a:lnSpc>
                <a:spcPct val="80000"/>
              </a:lnSpc>
            </a:pPr>
            <a:endParaRPr lang="en-US" sz="2000" dirty="0" smtClean="0"/>
          </a:p>
          <a:p>
            <a:pPr>
              <a:lnSpc>
                <a:spcPct val="80000"/>
              </a:lnSpc>
            </a:pPr>
            <a:r>
              <a:rPr lang="en-US" sz="2000" dirty="0" smtClean="0"/>
              <a:t>Produces not one clustering, but a family of </a:t>
            </a:r>
            <a:r>
              <a:rPr lang="en-US" sz="2000" dirty="0" err="1" smtClean="0"/>
              <a:t>clusterings</a:t>
            </a:r>
            <a:r>
              <a:rPr lang="en-US" sz="2000" dirty="0" smtClean="0"/>
              <a:t> represented by a </a:t>
            </a:r>
            <a:r>
              <a:rPr lang="en-US" sz="2000" dirty="0" err="1" smtClean="0">
                <a:solidFill>
                  <a:srgbClr val="CC0000"/>
                </a:solidFill>
              </a:rPr>
              <a:t>dendrogram</a:t>
            </a:r>
            <a:endParaRPr lang="en-US" sz="2000" dirty="0" smtClean="0">
              <a:solidFill>
                <a:srgbClr val="CC0000"/>
              </a:solidFill>
            </a:endParaRPr>
          </a:p>
          <a:p>
            <a:pPr lvl="1">
              <a:lnSpc>
                <a:spcPct val="80000"/>
              </a:lnSpc>
            </a:pPr>
            <a:endParaRPr lang="en-US" sz="1800" dirty="0" smtClean="0"/>
          </a:p>
        </p:txBody>
      </p:sp>
      <p:grpSp>
        <p:nvGrpSpPr>
          <p:cNvPr id="2" name="Group 4"/>
          <p:cNvGrpSpPr>
            <a:grpSpLocks/>
          </p:cNvGrpSpPr>
          <p:nvPr/>
        </p:nvGrpSpPr>
        <p:grpSpPr bwMode="auto">
          <a:xfrm>
            <a:off x="6324600" y="5694363"/>
            <a:ext cx="457200" cy="439737"/>
            <a:chOff x="3984" y="3587"/>
            <a:chExt cx="288" cy="277"/>
          </a:xfrm>
        </p:grpSpPr>
        <p:sp>
          <p:nvSpPr>
            <p:cNvPr id="67655" name="Oval 5"/>
            <p:cNvSpPr>
              <a:spLocks noChangeAspect="1" noChangeArrowheads="1"/>
            </p:cNvSpPr>
            <p:nvPr/>
          </p:nvSpPr>
          <p:spPr bwMode="auto">
            <a:xfrm rot="4777107">
              <a:off x="4222" y="3814"/>
              <a:ext cx="47" cy="53"/>
            </a:xfrm>
            <a:prstGeom prst="ellipse">
              <a:avLst/>
            </a:prstGeom>
            <a:solidFill>
              <a:srgbClr val="008000"/>
            </a:solidFill>
            <a:ln w="9525">
              <a:solidFill>
                <a:srgbClr val="008000"/>
              </a:solidFill>
              <a:round/>
              <a:headEnd/>
              <a:tailEnd/>
            </a:ln>
          </p:spPr>
          <p:txBody>
            <a:bodyPr wrap="none" anchor="ctr"/>
            <a:lstStyle/>
            <a:p>
              <a:endParaRPr lang="en-US"/>
            </a:p>
          </p:txBody>
        </p:sp>
        <p:sp>
          <p:nvSpPr>
            <p:cNvPr id="67656" name="Oval 6"/>
            <p:cNvSpPr>
              <a:spLocks noChangeAspect="1" noChangeArrowheads="1"/>
            </p:cNvSpPr>
            <p:nvPr/>
          </p:nvSpPr>
          <p:spPr bwMode="auto">
            <a:xfrm rot="4777107">
              <a:off x="3987" y="3803"/>
              <a:ext cx="47" cy="53"/>
            </a:xfrm>
            <a:prstGeom prst="ellipse">
              <a:avLst/>
            </a:prstGeom>
            <a:solidFill>
              <a:srgbClr val="008000"/>
            </a:solidFill>
            <a:ln w="9525">
              <a:solidFill>
                <a:srgbClr val="008000"/>
              </a:solidFill>
              <a:round/>
              <a:headEnd/>
              <a:tailEnd/>
            </a:ln>
          </p:spPr>
          <p:txBody>
            <a:bodyPr wrap="none" anchor="ctr"/>
            <a:lstStyle/>
            <a:p>
              <a:endParaRPr lang="en-US"/>
            </a:p>
          </p:txBody>
        </p:sp>
        <p:sp>
          <p:nvSpPr>
            <p:cNvPr id="67657" name="Oval 7"/>
            <p:cNvSpPr>
              <a:spLocks noChangeArrowheads="1"/>
            </p:cNvSpPr>
            <p:nvPr/>
          </p:nvSpPr>
          <p:spPr bwMode="auto">
            <a:xfrm>
              <a:off x="4040" y="3587"/>
              <a:ext cx="215" cy="122"/>
            </a:xfrm>
            <a:prstGeom prst="ellipse">
              <a:avLst/>
            </a:prstGeom>
            <a:noFill/>
            <a:ln w="12700">
              <a:solidFill>
                <a:srgbClr val="008000"/>
              </a:solidFill>
              <a:round/>
              <a:headEnd/>
              <a:tailEnd/>
            </a:ln>
          </p:spPr>
          <p:txBody>
            <a:bodyPr wrap="none" anchor="ctr"/>
            <a:lstStyle/>
            <a:p>
              <a:endParaRPr lang="en-US"/>
            </a:p>
          </p:txBody>
        </p:sp>
        <p:sp>
          <p:nvSpPr>
            <p:cNvPr id="67658" name="Line 8"/>
            <p:cNvSpPr>
              <a:spLocks noChangeShapeType="1"/>
            </p:cNvSpPr>
            <p:nvPr/>
          </p:nvSpPr>
          <p:spPr bwMode="auto">
            <a:xfrm flipV="1">
              <a:off x="4032" y="3702"/>
              <a:ext cx="62" cy="92"/>
            </a:xfrm>
            <a:prstGeom prst="line">
              <a:avLst/>
            </a:prstGeom>
            <a:noFill/>
            <a:ln w="12700">
              <a:solidFill>
                <a:srgbClr val="008000"/>
              </a:solidFill>
              <a:round/>
              <a:headEnd/>
              <a:tailEnd/>
            </a:ln>
          </p:spPr>
          <p:txBody>
            <a:bodyPr/>
            <a:lstStyle/>
            <a:p>
              <a:endParaRPr lang="en-US"/>
            </a:p>
          </p:txBody>
        </p:sp>
        <p:sp>
          <p:nvSpPr>
            <p:cNvPr id="67659" name="Line 9"/>
            <p:cNvSpPr>
              <a:spLocks noChangeShapeType="1"/>
            </p:cNvSpPr>
            <p:nvPr/>
          </p:nvSpPr>
          <p:spPr bwMode="auto">
            <a:xfrm>
              <a:off x="4186" y="3717"/>
              <a:ext cx="62" cy="123"/>
            </a:xfrm>
            <a:prstGeom prst="line">
              <a:avLst/>
            </a:prstGeom>
            <a:noFill/>
            <a:ln w="12700">
              <a:solidFill>
                <a:srgbClr val="008000"/>
              </a:solidFill>
              <a:round/>
              <a:headEnd/>
              <a:tailEnd/>
            </a:ln>
          </p:spPr>
          <p:txBody>
            <a:bodyPr/>
            <a:lstStyle/>
            <a:p>
              <a:endParaRPr lang="en-US"/>
            </a:p>
          </p:txBody>
        </p:sp>
      </p:grpSp>
      <p:grpSp>
        <p:nvGrpSpPr>
          <p:cNvPr id="3" name="Group 10"/>
          <p:cNvGrpSpPr>
            <a:grpSpLocks/>
          </p:cNvGrpSpPr>
          <p:nvPr/>
        </p:nvGrpSpPr>
        <p:grpSpPr bwMode="auto">
          <a:xfrm>
            <a:off x="7258050" y="5715000"/>
            <a:ext cx="457200" cy="439738"/>
            <a:chOff x="4572" y="3600"/>
            <a:chExt cx="288" cy="277"/>
          </a:xfrm>
        </p:grpSpPr>
        <p:sp>
          <p:nvSpPr>
            <p:cNvPr id="67650" name="Oval 11"/>
            <p:cNvSpPr>
              <a:spLocks noChangeAspect="1" noChangeArrowheads="1"/>
            </p:cNvSpPr>
            <p:nvPr/>
          </p:nvSpPr>
          <p:spPr bwMode="auto">
            <a:xfrm rot="4777107">
              <a:off x="4810" y="3827"/>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7651" name="Oval 12"/>
            <p:cNvSpPr>
              <a:spLocks noChangeAspect="1" noChangeArrowheads="1"/>
            </p:cNvSpPr>
            <p:nvPr/>
          </p:nvSpPr>
          <p:spPr bwMode="auto">
            <a:xfrm rot="4777107">
              <a:off x="4575" y="3816"/>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7652" name="Oval 13"/>
            <p:cNvSpPr>
              <a:spLocks noChangeArrowheads="1"/>
            </p:cNvSpPr>
            <p:nvPr/>
          </p:nvSpPr>
          <p:spPr bwMode="auto">
            <a:xfrm>
              <a:off x="4628" y="3600"/>
              <a:ext cx="215" cy="122"/>
            </a:xfrm>
            <a:prstGeom prst="ellipse">
              <a:avLst/>
            </a:prstGeom>
            <a:noFill/>
            <a:ln w="12700">
              <a:solidFill>
                <a:srgbClr val="CC0000"/>
              </a:solidFill>
              <a:round/>
              <a:headEnd/>
              <a:tailEnd/>
            </a:ln>
          </p:spPr>
          <p:txBody>
            <a:bodyPr wrap="none" anchor="ctr"/>
            <a:lstStyle/>
            <a:p>
              <a:endParaRPr lang="en-US"/>
            </a:p>
          </p:txBody>
        </p:sp>
        <p:sp>
          <p:nvSpPr>
            <p:cNvPr id="67653" name="Line 14"/>
            <p:cNvSpPr>
              <a:spLocks noChangeShapeType="1"/>
            </p:cNvSpPr>
            <p:nvPr/>
          </p:nvSpPr>
          <p:spPr bwMode="auto">
            <a:xfrm flipV="1">
              <a:off x="4620" y="3715"/>
              <a:ext cx="62" cy="92"/>
            </a:xfrm>
            <a:prstGeom prst="line">
              <a:avLst/>
            </a:prstGeom>
            <a:noFill/>
            <a:ln w="12700">
              <a:solidFill>
                <a:srgbClr val="CC0000"/>
              </a:solidFill>
              <a:round/>
              <a:headEnd/>
              <a:tailEnd/>
            </a:ln>
          </p:spPr>
          <p:txBody>
            <a:bodyPr/>
            <a:lstStyle/>
            <a:p>
              <a:endParaRPr lang="en-US"/>
            </a:p>
          </p:txBody>
        </p:sp>
        <p:sp>
          <p:nvSpPr>
            <p:cNvPr id="67654" name="Line 15"/>
            <p:cNvSpPr>
              <a:spLocks noChangeShapeType="1"/>
            </p:cNvSpPr>
            <p:nvPr/>
          </p:nvSpPr>
          <p:spPr bwMode="auto">
            <a:xfrm>
              <a:off x="4774" y="3730"/>
              <a:ext cx="50" cy="99"/>
            </a:xfrm>
            <a:prstGeom prst="line">
              <a:avLst/>
            </a:prstGeom>
            <a:noFill/>
            <a:ln w="12700">
              <a:solidFill>
                <a:srgbClr val="CC0000"/>
              </a:solidFill>
              <a:round/>
              <a:headEnd/>
              <a:tailEnd/>
            </a:ln>
          </p:spPr>
          <p:txBody>
            <a:bodyPr/>
            <a:lstStyle/>
            <a:p>
              <a:endParaRPr lang="en-US"/>
            </a:p>
          </p:txBody>
        </p:sp>
      </p:grpSp>
      <p:grpSp>
        <p:nvGrpSpPr>
          <p:cNvPr id="4" name="Group 16"/>
          <p:cNvGrpSpPr>
            <a:grpSpLocks/>
          </p:cNvGrpSpPr>
          <p:nvPr/>
        </p:nvGrpSpPr>
        <p:grpSpPr bwMode="auto">
          <a:xfrm>
            <a:off x="7639050" y="5334000"/>
            <a:ext cx="541338" cy="760413"/>
            <a:chOff x="4812" y="3360"/>
            <a:chExt cx="341" cy="479"/>
          </a:xfrm>
        </p:grpSpPr>
        <p:sp>
          <p:nvSpPr>
            <p:cNvPr id="67646" name="Oval 17"/>
            <p:cNvSpPr>
              <a:spLocks noChangeAspect="1" noChangeArrowheads="1"/>
            </p:cNvSpPr>
            <p:nvPr/>
          </p:nvSpPr>
          <p:spPr bwMode="auto">
            <a:xfrm rot="4777107">
              <a:off x="5103" y="3789"/>
              <a:ext cx="47" cy="53"/>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7647" name="Oval 18"/>
            <p:cNvSpPr>
              <a:spLocks noChangeArrowheads="1"/>
            </p:cNvSpPr>
            <p:nvPr/>
          </p:nvSpPr>
          <p:spPr bwMode="auto">
            <a:xfrm>
              <a:off x="4812" y="3360"/>
              <a:ext cx="215" cy="122"/>
            </a:xfrm>
            <a:prstGeom prst="ellipse">
              <a:avLst/>
            </a:prstGeom>
            <a:noFill/>
            <a:ln w="12700">
              <a:solidFill>
                <a:schemeClr val="hlink"/>
              </a:solidFill>
              <a:round/>
              <a:headEnd/>
              <a:tailEnd/>
            </a:ln>
          </p:spPr>
          <p:txBody>
            <a:bodyPr wrap="none" anchor="ctr"/>
            <a:lstStyle/>
            <a:p>
              <a:endParaRPr lang="en-US"/>
            </a:p>
          </p:txBody>
        </p:sp>
        <p:sp>
          <p:nvSpPr>
            <p:cNvPr id="67648" name="Line 19"/>
            <p:cNvSpPr>
              <a:spLocks noChangeShapeType="1"/>
            </p:cNvSpPr>
            <p:nvPr/>
          </p:nvSpPr>
          <p:spPr bwMode="auto">
            <a:xfrm flipV="1">
              <a:off x="4812" y="3504"/>
              <a:ext cx="62" cy="92"/>
            </a:xfrm>
            <a:prstGeom prst="line">
              <a:avLst/>
            </a:prstGeom>
            <a:noFill/>
            <a:ln w="12700">
              <a:solidFill>
                <a:schemeClr val="hlink"/>
              </a:solidFill>
              <a:round/>
              <a:headEnd/>
              <a:tailEnd/>
            </a:ln>
          </p:spPr>
          <p:txBody>
            <a:bodyPr/>
            <a:lstStyle/>
            <a:p>
              <a:endParaRPr lang="en-US"/>
            </a:p>
          </p:txBody>
        </p:sp>
        <p:sp>
          <p:nvSpPr>
            <p:cNvPr id="67649" name="Line 20"/>
            <p:cNvSpPr>
              <a:spLocks noChangeShapeType="1"/>
            </p:cNvSpPr>
            <p:nvPr/>
          </p:nvSpPr>
          <p:spPr bwMode="auto">
            <a:xfrm>
              <a:off x="4956" y="3504"/>
              <a:ext cx="144" cy="288"/>
            </a:xfrm>
            <a:prstGeom prst="line">
              <a:avLst/>
            </a:prstGeom>
            <a:noFill/>
            <a:ln w="12700">
              <a:solidFill>
                <a:schemeClr val="hlink"/>
              </a:solidFill>
              <a:round/>
              <a:headEnd/>
              <a:tailEnd/>
            </a:ln>
          </p:spPr>
          <p:txBody>
            <a:bodyPr/>
            <a:lstStyle/>
            <a:p>
              <a:endParaRPr lang="en-US"/>
            </a:p>
          </p:txBody>
        </p:sp>
      </p:grpSp>
      <p:grpSp>
        <p:nvGrpSpPr>
          <p:cNvPr id="67591" name="Group 21"/>
          <p:cNvGrpSpPr>
            <a:grpSpLocks/>
          </p:cNvGrpSpPr>
          <p:nvPr/>
        </p:nvGrpSpPr>
        <p:grpSpPr bwMode="auto">
          <a:xfrm>
            <a:off x="5867400" y="1752600"/>
            <a:ext cx="2935288" cy="2438400"/>
            <a:chOff x="3696" y="1104"/>
            <a:chExt cx="1849" cy="1536"/>
          </a:xfrm>
        </p:grpSpPr>
        <p:sp>
          <p:nvSpPr>
            <p:cNvPr id="67607" name="Oval 22"/>
            <p:cNvSpPr>
              <a:spLocks noChangeAspect="1" noChangeArrowheads="1"/>
            </p:cNvSpPr>
            <p:nvPr/>
          </p:nvSpPr>
          <p:spPr bwMode="auto">
            <a:xfrm>
              <a:off x="4177" y="1941"/>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08" name="Oval 23"/>
            <p:cNvSpPr>
              <a:spLocks noChangeAspect="1" noChangeArrowheads="1"/>
            </p:cNvSpPr>
            <p:nvPr/>
          </p:nvSpPr>
          <p:spPr bwMode="auto">
            <a:xfrm>
              <a:off x="5345" y="1804"/>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09" name="Oval 24"/>
            <p:cNvSpPr>
              <a:spLocks noChangeAspect="1" noChangeArrowheads="1"/>
            </p:cNvSpPr>
            <p:nvPr/>
          </p:nvSpPr>
          <p:spPr bwMode="auto">
            <a:xfrm>
              <a:off x="4363" y="1833"/>
              <a:ext cx="61"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0" name="Oval 25"/>
            <p:cNvSpPr>
              <a:spLocks noChangeAspect="1" noChangeArrowheads="1"/>
            </p:cNvSpPr>
            <p:nvPr/>
          </p:nvSpPr>
          <p:spPr bwMode="auto">
            <a:xfrm>
              <a:off x="4560" y="2592"/>
              <a:ext cx="60"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1" name="Oval 26"/>
            <p:cNvSpPr>
              <a:spLocks noChangeAspect="1" noChangeArrowheads="1"/>
            </p:cNvSpPr>
            <p:nvPr/>
          </p:nvSpPr>
          <p:spPr bwMode="auto">
            <a:xfrm>
              <a:off x="4608" y="1872"/>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2" name="Oval 27"/>
            <p:cNvSpPr>
              <a:spLocks noChangeAspect="1" noChangeArrowheads="1"/>
            </p:cNvSpPr>
            <p:nvPr/>
          </p:nvSpPr>
          <p:spPr bwMode="auto">
            <a:xfrm>
              <a:off x="4552" y="135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3" name="Oval 28"/>
            <p:cNvSpPr>
              <a:spLocks noChangeAspect="1" noChangeArrowheads="1"/>
            </p:cNvSpPr>
            <p:nvPr/>
          </p:nvSpPr>
          <p:spPr bwMode="auto">
            <a:xfrm>
              <a:off x="4033" y="1271"/>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4" name="Oval 29"/>
            <p:cNvSpPr>
              <a:spLocks noChangeAspect="1" noChangeArrowheads="1"/>
            </p:cNvSpPr>
            <p:nvPr/>
          </p:nvSpPr>
          <p:spPr bwMode="auto">
            <a:xfrm>
              <a:off x="3792" y="2352"/>
              <a:ext cx="53"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5" name="Oval 30"/>
            <p:cNvSpPr>
              <a:spLocks noChangeAspect="1" noChangeArrowheads="1"/>
            </p:cNvSpPr>
            <p:nvPr/>
          </p:nvSpPr>
          <p:spPr bwMode="auto">
            <a:xfrm>
              <a:off x="4944" y="2016"/>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6" name="Oval 31"/>
            <p:cNvSpPr>
              <a:spLocks noChangeAspect="1" noChangeArrowheads="1"/>
            </p:cNvSpPr>
            <p:nvPr/>
          </p:nvSpPr>
          <p:spPr bwMode="auto">
            <a:xfrm>
              <a:off x="5136" y="1440"/>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7" name="Oval 32"/>
            <p:cNvSpPr>
              <a:spLocks noChangeAspect="1" noChangeArrowheads="1"/>
            </p:cNvSpPr>
            <p:nvPr/>
          </p:nvSpPr>
          <p:spPr bwMode="auto">
            <a:xfrm rot="-1118274">
              <a:off x="5485" y="157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8" name="Oval 33"/>
            <p:cNvSpPr>
              <a:spLocks noChangeAspect="1" noChangeArrowheads="1"/>
            </p:cNvSpPr>
            <p:nvPr/>
          </p:nvSpPr>
          <p:spPr bwMode="auto">
            <a:xfrm rot="-1118274">
              <a:off x="4752" y="2352"/>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19" name="Oval 34"/>
            <p:cNvSpPr>
              <a:spLocks noChangeAspect="1" noChangeArrowheads="1"/>
            </p:cNvSpPr>
            <p:nvPr/>
          </p:nvSpPr>
          <p:spPr bwMode="auto">
            <a:xfrm rot="-1118274">
              <a:off x="4975" y="2306"/>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0" name="Oval 35"/>
            <p:cNvSpPr>
              <a:spLocks noChangeAspect="1" noChangeArrowheads="1"/>
            </p:cNvSpPr>
            <p:nvPr/>
          </p:nvSpPr>
          <p:spPr bwMode="auto">
            <a:xfrm rot="-1118274">
              <a:off x="4005" y="2020"/>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1" name="Oval 36"/>
            <p:cNvSpPr>
              <a:spLocks noChangeAspect="1" noChangeArrowheads="1"/>
            </p:cNvSpPr>
            <p:nvPr/>
          </p:nvSpPr>
          <p:spPr bwMode="auto">
            <a:xfrm rot="-1118274">
              <a:off x="4561" y="1356"/>
              <a:ext cx="53"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2" name="Oval 37"/>
            <p:cNvSpPr>
              <a:spLocks noChangeAspect="1" noChangeArrowheads="1"/>
            </p:cNvSpPr>
            <p:nvPr/>
          </p:nvSpPr>
          <p:spPr bwMode="auto">
            <a:xfrm rot="-1118274">
              <a:off x="4800" y="1344"/>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3" name="Oval 38"/>
            <p:cNvSpPr>
              <a:spLocks noChangeAspect="1" noChangeArrowheads="1"/>
            </p:cNvSpPr>
            <p:nvPr/>
          </p:nvSpPr>
          <p:spPr bwMode="auto">
            <a:xfrm rot="-1118274">
              <a:off x="4038" y="1417"/>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4" name="Oval 39"/>
            <p:cNvSpPr>
              <a:spLocks noChangeAspect="1" noChangeArrowheads="1"/>
            </p:cNvSpPr>
            <p:nvPr/>
          </p:nvSpPr>
          <p:spPr bwMode="auto">
            <a:xfrm rot="-1118274">
              <a:off x="4254" y="2007"/>
              <a:ext cx="60"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5" name="Oval 40"/>
            <p:cNvSpPr>
              <a:spLocks noChangeAspect="1" noChangeArrowheads="1"/>
            </p:cNvSpPr>
            <p:nvPr/>
          </p:nvSpPr>
          <p:spPr bwMode="auto">
            <a:xfrm rot="-1118274">
              <a:off x="5232" y="1904"/>
              <a:ext cx="52" cy="48"/>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6" name="Oval 41"/>
            <p:cNvSpPr>
              <a:spLocks noChangeAspect="1" noChangeArrowheads="1"/>
            </p:cNvSpPr>
            <p:nvPr/>
          </p:nvSpPr>
          <p:spPr bwMode="auto">
            <a:xfrm rot="-1118274">
              <a:off x="4935" y="1295"/>
              <a:ext cx="61" cy="47"/>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7" name="Oval 42"/>
            <p:cNvSpPr>
              <a:spLocks noChangeAspect="1" noChangeArrowheads="1"/>
            </p:cNvSpPr>
            <p:nvPr/>
          </p:nvSpPr>
          <p:spPr bwMode="auto">
            <a:xfrm rot="5895381">
              <a:off x="3699" y="1293"/>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8" name="Oval 43"/>
            <p:cNvSpPr>
              <a:spLocks noChangeAspect="1" noChangeArrowheads="1"/>
            </p:cNvSpPr>
            <p:nvPr/>
          </p:nvSpPr>
          <p:spPr bwMode="auto">
            <a:xfrm rot="5895381">
              <a:off x="4419" y="2061"/>
              <a:ext cx="55"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7629" name="Oval 44"/>
            <p:cNvSpPr>
              <a:spLocks noChangeAspect="1" noChangeArrowheads="1"/>
            </p:cNvSpPr>
            <p:nvPr/>
          </p:nvSpPr>
          <p:spPr bwMode="auto">
            <a:xfrm rot="5895381">
              <a:off x="4046" y="1873"/>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0" name="Oval 45"/>
            <p:cNvSpPr>
              <a:spLocks noChangeAspect="1" noChangeArrowheads="1"/>
            </p:cNvSpPr>
            <p:nvPr/>
          </p:nvSpPr>
          <p:spPr bwMode="auto">
            <a:xfrm rot="5895381">
              <a:off x="4467" y="1389"/>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1" name="Oval 46"/>
            <p:cNvSpPr>
              <a:spLocks noChangeAspect="1" noChangeArrowheads="1"/>
            </p:cNvSpPr>
            <p:nvPr/>
          </p:nvSpPr>
          <p:spPr bwMode="auto">
            <a:xfrm rot="5895381">
              <a:off x="5064" y="2064"/>
              <a:ext cx="55"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2" name="Oval 47"/>
            <p:cNvSpPr>
              <a:spLocks noChangeAspect="1" noChangeArrowheads="1"/>
            </p:cNvSpPr>
            <p:nvPr/>
          </p:nvSpPr>
          <p:spPr bwMode="auto">
            <a:xfrm rot="5895381">
              <a:off x="5244" y="1646"/>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3" name="Oval 48"/>
            <p:cNvSpPr>
              <a:spLocks noChangeAspect="1" noChangeArrowheads="1"/>
            </p:cNvSpPr>
            <p:nvPr/>
          </p:nvSpPr>
          <p:spPr bwMode="auto">
            <a:xfrm rot="5895381">
              <a:off x="3830" y="1097"/>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4" name="Oval 49"/>
            <p:cNvSpPr>
              <a:spLocks noChangeAspect="1" noChangeArrowheads="1"/>
            </p:cNvSpPr>
            <p:nvPr/>
          </p:nvSpPr>
          <p:spPr bwMode="auto">
            <a:xfrm rot="5895381">
              <a:off x="4917" y="1353"/>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5" name="Oval 50"/>
            <p:cNvSpPr>
              <a:spLocks noChangeAspect="1" noChangeArrowheads="1"/>
            </p:cNvSpPr>
            <p:nvPr/>
          </p:nvSpPr>
          <p:spPr bwMode="auto">
            <a:xfrm rot="5895381">
              <a:off x="4847" y="2401"/>
              <a:ext cx="55"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6" name="Oval 51"/>
            <p:cNvSpPr>
              <a:spLocks noChangeAspect="1" noChangeArrowheads="1"/>
            </p:cNvSpPr>
            <p:nvPr/>
          </p:nvSpPr>
          <p:spPr bwMode="auto">
            <a:xfrm rot="4777107">
              <a:off x="4734" y="2589"/>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7" name="Oval 52"/>
            <p:cNvSpPr>
              <a:spLocks noChangeAspect="1" noChangeArrowheads="1"/>
            </p:cNvSpPr>
            <p:nvPr/>
          </p:nvSpPr>
          <p:spPr bwMode="auto">
            <a:xfrm rot="4777107">
              <a:off x="3787" y="1842"/>
              <a:ext cx="55"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8" name="Oval 53"/>
            <p:cNvSpPr>
              <a:spLocks noChangeAspect="1" noChangeArrowheads="1"/>
            </p:cNvSpPr>
            <p:nvPr/>
          </p:nvSpPr>
          <p:spPr bwMode="auto">
            <a:xfrm rot="4777107">
              <a:off x="4085" y="2223"/>
              <a:ext cx="55"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39" name="Oval 54"/>
            <p:cNvSpPr>
              <a:spLocks noChangeAspect="1" noChangeArrowheads="1"/>
            </p:cNvSpPr>
            <p:nvPr/>
          </p:nvSpPr>
          <p:spPr bwMode="auto">
            <a:xfrm rot="4777107">
              <a:off x="3843" y="1245"/>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0" name="Oval 55"/>
            <p:cNvSpPr>
              <a:spLocks noChangeAspect="1" noChangeArrowheads="1"/>
            </p:cNvSpPr>
            <p:nvPr/>
          </p:nvSpPr>
          <p:spPr bwMode="auto">
            <a:xfrm rot="4777107">
              <a:off x="5142" y="2154"/>
              <a:ext cx="48"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1" name="Oval 56"/>
            <p:cNvSpPr>
              <a:spLocks noChangeAspect="1" noChangeArrowheads="1"/>
            </p:cNvSpPr>
            <p:nvPr/>
          </p:nvSpPr>
          <p:spPr bwMode="auto">
            <a:xfrm rot="4777107">
              <a:off x="5055" y="1634"/>
              <a:ext cx="47" cy="61"/>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2" name="Oval 57"/>
            <p:cNvSpPr>
              <a:spLocks noChangeAspect="1" noChangeArrowheads="1"/>
            </p:cNvSpPr>
            <p:nvPr/>
          </p:nvSpPr>
          <p:spPr bwMode="auto">
            <a:xfrm rot="4777107">
              <a:off x="4638" y="1445"/>
              <a:ext cx="47" cy="53"/>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3" name="Oval 58"/>
            <p:cNvSpPr>
              <a:spLocks noChangeAspect="1" noChangeArrowheads="1"/>
            </p:cNvSpPr>
            <p:nvPr/>
          </p:nvSpPr>
          <p:spPr bwMode="auto">
            <a:xfrm rot="4777107">
              <a:off x="4464" y="1845"/>
              <a:ext cx="55"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4" name="Oval 59"/>
            <p:cNvSpPr>
              <a:spLocks noChangeAspect="1" noChangeArrowheads="1"/>
            </p:cNvSpPr>
            <p:nvPr/>
          </p:nvSpPr>
          <p:spPr bwMode="auto">
            <a:xfrm rot="4777107">
              <a:off x="4955" y="2422"/>
              <a:ext cx="47" cy="60"/>
            </a:xfrm>
            <a:prstGeom prst="ellipse">
              <a:avLst/>
            </a:prstGeom>
            <a:solidFill>
              <a:schemeClr val="tx1"/>
            </a:solidFill>
            <a:ln w="9525">
              <a:solidFill>
                <a:schemeClr val="tx1"/>
              </a:solidFill>
              <a:round/>
              <a:headEnd/>
              <a:tailEnd/>
            </a:ln>
          </p:spPr>
          <p:txBody>
            <a:bodyPr wrap="none" anchor="ctr"/>
            <a:lstStyle/>
            <a:p>
              <a:endParaRPr lang="en-US"/>
            </a:p>
          </p:txBody>
        </p:sp>
        <p:sp>
          <p:nvSpPr>
            <p:cNvPr id="67645" name="Line 60"/>
            <p:cNvSpPr>
              <a:spLocks noChangeShapeType="1"/>
            </p:cNvSpPr>
            <p:nvPr/>
          </p:nvSpPr>
          <p:spPr bwMode="auto">
            <a:xfrm>
              <a:off x="4387" y="1859"/>
              <a:ext cx="29" cy="6"/>
            </a:xfrm>
            <a:prstGeom prst="line">
              <a:avLst/>
            </a:prstGeom>
            <a:noFill/>
            <a:ln w="28575">
              <a:solidFill>
                <a:schemeClr val="tx1"/>
              </a:solidFill>
              <a:round/>
              <a:headEnd/>
              <a:tailEnd/>
            </a:ln>
          </p:spPr>
          <p:txBody>
            <a:bodyPr/>
            <a:lstStyle/>
            <a:p>
              <a:endParaRPr lang="en-US"/>
            </a:p>
          </p:txBody>
        </p:sp>
      </p:grpSp>
      <p:grpSp>
        <p:nvGrpSpPr>
          <p:cNvPr id="6" name="Group 61"/>
          <p:cNvGrpSpPr>
            <a:grpSpLocks/>
          </p:cNvGrpSpPr>
          <p:nvPr/>
        </p:nvGrpSpPr>
        <p:grpSpPr bwMode="auto">
          <a:xfrm>
            <a:off x="7747000" y="1985963"/>
            <a:ext cx="193675" cy="358775"/>
            <a:chOff x="4880" y="1251"/>
            <a:chExt cx="122" cy="226"/>
          </a:xfrm>
        </p:grpSpPr>
        <p:sp>
          <p:nvSpPr>
            <p:cNvPr id="67603" name="Oval 62"/>
            <p:cNvSpPr>
              <a:spLocks noChangeAspect="1" noChangeArrowheads="1"/>
            </p:cNvSpPr>
            <p:nvPr/>
          </p:nvSpPr>
          <p:spPr bwMode="auto">
            <a:xfrm rot="-1118274">
              <a:off x="4935" y="1295"/>
              <a:ext cx="61" cy="47"/>
            </a:xfrm>
            <a:prstGeom prst="ellipse">
              <a:avLst/>
            </a:prstGeom>
            <a:solidFill>
              <a:srgbClr val="CC0000"/>
            </a:solidFill>
            <a:ln w="9525">
              <a:solidFill>
                <a:srgbClr val="CC0000"/>
              </a:solidFill>
              <a:round/>
              <a:headEnd/>
              <a:tailEnd/>
            </a:ln>
          </p:spPr>
          <p:txBody>
            <a:bodyPr wrap="none" anchor="ctr"/>
            <a:lstStyle/>
            <a:p>
              <a:endParaRPr lang="en-US"/>
            </a:p>
          </p:txBody>
        </p:sp>
        <p:sp>
          <p:nvSpPr>
            <p:cNvPr id="67604" name="Oval 63"/>
            <p:cNvSpPr>
              <a:spLocks noChangeAspect="1" noChangeArrowheads="1"/>
            </p:cNvSpPr>
            <p:nvPr/>
          </p:nvSpPr>
          <p:spPr bwMode="auto">
            <a:xfrm rot="5895381">
              <a:off x="4917" y="1353"/>
              <a:ext cx="47" cy="53"/>
            </a:xfrm>
            <a:prstGeom prst="ellipse">
              <a:avLst/>
            </a:prstGeom>
            <a:solidFill>
              <a:srgbClr val="CC0000"/>
            </a:solidFill>
            <a:ln w="9525">
              <a:solidFill>
                <a:srgbClr val="CC0000"/>
              </a:solidFill>
              <a:round/>
              <a:headEnd/>
              <a:tailEnd/>
            </a:ln>
          </p:spPr>
          <p:txBody>
            <a:bodyPr wrap="none" anchor="ctr"/>
            <a:lstStyle/>
            <a:p>
              <a:endParaRPr lang="en-US"/>
            </a:p>
          </p:txBody>
        </p:sp>
        <p:sp>
          <p:nvSpPr>
            <p:cNvPr id="67605" name="Oval 64"/>
            <p:cNvSpPr>
              <a:spLocks noChangeArrowheads="1"/>
            </p:cNvSpPr>
            <p:nvPr/>
          </p:nvSpPr>
          <p:spPr bwMode="auto">
            <a:xfrm rot="-3656724">
              <a:off x="4828" y="1303"/>
              <a:ext cx="226" cy="122"/>
            </a:xfrm>
            <a:prstGeom prst="ellipse">
              <a:avLst/>
            </a:prstGeom>
            <a:noFill/>
            <a:ln w="12700">
              <a:solidFill>
                <a:srgbClr val="CC0000"/>
              </a:solidFill>
              <a:round/>
              <a:headEnd/>
              <a:tailEnd/>
            </a:ln>
          </p:spPr>
          <p:txBody>
            <a:bodyPr wrap="none" anchor="ctr"/>
            <a:lstStyle/>
            <a:p>
              <a:endParaRPr lang="en-US"/>
            </a:p>
          </p:txBody>
        </p:sp>
        <p:sp>
          <p:nvSpPr>
            <p:cNvPr id="67606" name="Line 65"/>
            <p:cNvSpPr>
              <a:spLocks noChangeShapeType="1"/>
            </p:cNvSpPr>
            <p:nvPr/>
          </p:nvSpPr>
          <p:spPr bwMode="auto">
            <a:xfrm flipV="1">
              <a:off x="4940" y="1344"/>
              <a:ext cx="19" cy="38"/>
            </a:xfrm>
            <a:prstGeom prst="line">
              <a:avLst/>
            </a:prstGeom>
            <a:noFill/>
            <a:ln w="28575">
              <a:solidFill>
                <a:srgbClr val="CC0000"/>
              </a:solidFill>
              <a:round/>
              <a:headEnd/>
              <a:tailEnd/>
            </a:ln>
          </p:spPr>
          <p:txBody>
            <a:bodyPr/>
            <a:lstStyle/>
            <a:p>
              <a:endParaRPr lang="en-US"/>
            </a:p>
          </p:txBody>
        </p:sp>
      </p:grpSp>
      <p:grpSp>
        <p:nvGrpSpPr>
          <p:cNvPr id="7" name="Group 66"/>
          <p:cNvGrpSpPr>
            <a:grpSpLocks/>
          </p:cNvGrpSpPr>
          <p:nvPr/>
        </p:nvGrpSpPr>
        <p:grpSpPr bwMode="auto">
          <a:xfrm>
            <a:off x="6877050" y="2879725"/>
            <a:ext cx="358775" cy="193675"/>
            <a:chOff x="4332" y="1814"/>
            <a:chExt cx="226" cy="122"/>
          </a:xfrm>
        </p:grpSpPr>
        <p:sp>
          <p:nvSpPr>
            <p:cNvPr id="67599" name="Oval 67"/>
            <p:cNvSpPr>
              <a:spLocks noChangeAspect="1" noChangeArrowheads="1"/>
            </p:cNvSpPr>
            <p:nvPr/>
          </p:nvSpPr>
          <p:spPr bwMode="auto">
            <a:xfrm>
              <a:off x="4363" y="1833"/>
              <a:ext cx="61" cy="48"/>
            </a:xfrm>
            <a:prstGeom prst="ellipse">
              <a:avLst/>
            </a:prstGeom>
            <a:solidFill>
              <a:srgbClr val="008000"/>
            </a:solidFill>
            <a:ln w="9525">
              <a:solidFill>
                <a:srgbClr val="008000"/>
              </a:solidFill>
              <a:round/>
              <a:headEnd/>
              <a:tailEnd/>
            </a:ln>
          </p:spPr>
          <p:txBody>
            <a:bodyPr wrap="none" anchor="ctr"/>
            <a:lstStyle/>
            <a:p>
              <a:endParaRPr lang="en-US"/>
            </a:p>
          </p:txBody>
        </p:sp>
        <p:sp>
          <p:nvSpPr>
            <p:cNvPr id="67600" name="Oval 68"/>
            <p:cNvSpPr>
              <a:spLocks noChangeAspect="1" noChangeArrowheads="1"/>
            </p:cNvSpPr>
            <p:nvPr/>
          </p:nvSpPr>
          <p:spPr bwMode="auto">
            <a:xfrm rot="4777107">
              <a:off x="4464" y="1845"/>
              <a:ext cx="55" cy="60"/>
            </a:xfrm>
            <a:prstGeom prst="ellipse">
              <a:avLst/>
            </a:prstGeom>
            <a:solidFill>
              <a:srgbClr val="008000"/>
            </a:solidFill>
            <a:ln w="9525">
              <a:solidFill>
                <a:srgbClr val="008000"/>
              </a:solidFill>
              <a:round/>
              <a:headEnd/>
              <a:tailEnd/>
            </a:ln>
          </p:spPr>
          <p:txBody>
            <a:bodyPr wrap="none" anchor="ctr"/>
            <a:lstStyle/>
            <a:p>
              <a:endParaRPr lang="en-US"/>
            </a:p>
          </p:txBody>
        </p:sp>
        <p:sp>
          <p:nvSpPr>
            <p:cNvPr id="67601" name="Oval 69"/>
            <p:cNvSpPr>
              <a:spLocks noChangeArrowheads="1"/>
            </p:cNvSpPr>
            <p:nvPr/>
          </p:nvSpPr>
          <p:spPr bwMode="auto">
            <a:xfrm rot="499056">
              <a:off x="4332" y="1814"/>
              <a:ext cx="226" cy="122"/>
            </a:xfrm>
            <a:prstGeom prst="ellipse">
              <a:avLst/>
            </a:prstGeom>
            <a:noFill/>
            <a:ln w="12700">
              <a:solidFill>
                <a:srgbClr val="008000"/>
              </a:solidFill>
              <a:round/>
              <a:headEnd/>
              <a:tailEnd/>
            </a:ln>
          </p:spPr>
          <p:txBody>
            <a:bodyPr wrap="none" anchor="ctr"/>
            <a:lstStyle/>
            <a:p>
              <a:endParaRPr lang="en-US"/>
            </a:p>
          </p:txBody>
        </p:sp>
        <p:sp>
          <p:nvSpPr>
            <p:cNvPr id="67602" name="Line 70"/>
            <p:cNvSpPr>
              <a:spLocks noChangeShapeType="1"/>
            </p:cNvSpPr>
            <p:nvPr/>
          </p:nvSpPr>
          <p:spPr bwMode="auto">
            <a:xfrm>
              <a:off x="4387" y="1859"/>
              <a:ext cx="29" cy="6"/>
            </a:xfrm>
            <a:prstGeom prst="line">
              <a:avLst/>
            </a:prstGeom>
            <a:noFill/>
            <a:ln w="28575">
              <a:solidFill>
                <a:srgbClr val="008000"/>
              </a:solidFill>
              <a:round/>
              <a:headEnd/>
              <a:tailEnd/>
            </a:ln>
          </p:spPr>
          <p:txBody>
            <a:bodyPr/>
            <a:lstStyle/>
            <a:p>
              <a:endParaRPr lang="en-US"/>
            </a:p>
          </p:txBody>
        </p:sp>
      </p:grpSp>
      <p:grpSp>
        <p:nvGrpSpPr>
          <p:cNvPr id="8" name="Group 71"/>
          <p:cNvGrpSpPr>
            <a:grpSpLocks/>
          </p:cNvGrpSpPr>
          <p:nvPr/>
        </p:nvGrpSpPr>
        <p:grpSpPr bwMode="auto">
          <a:xfrm>
            <a:off x="7570788" y="1890713"/>
            <a:ext cx="536575" cy="522287"/>
            <a:chOff x="4769" y="1191"/>
            <a:chExt cx="338" cy="329"/>
          </a:xfrm>
        </p:grpSpPr>
        <p:sp>
          <p:nvSpPr>
            <p:cNvPr id="67596" name="Oval 72"/>
            <p:cNvSpPr>
              <a:spLocks noChangeAspect="1" noChangeArrowheads="1"/>
            </p:cNvSpPr>
            <p:nvPr/>
          </p:nvSpPr>
          <p:spPr bwMode="auto">
            <a:xfrm rot="-1118274">
              <a:off x="4800" y="1344"/>
              <a:ext cx="61" cy="47"/>
            </a:xfrm>
            <a:prstGeom prst="ellipse">
              <a:avLst/>
            </a:prstGeom>
            <a:solidFill>
              <a:schemeClr val="hlink"/>
            </a:solidFill>
            <a:ln w="9525">
              <a:solidFill>
                <a:schemeClr val="hlink"/>
              </a:solidFill>
              <a:round/>
              <a:headEnd/>
              <a:tailEnd/>
            </a:ln>
          </p:spPr>
          <p:txBody>
            <a:bodyPr wrap="none" anchor="ctr"/>
            <a:lstStyle/>
            <a:p>
              <a:endParaRPr lang="en-US"/>
            </a:p>
          </p:txBody>
        </p:sp>
        <p:sp>
          <p:nvSpPr>
            <p:cNvPr id="67597" name="Oval 73"/>
            <p:cNvSpPr>
              <a:spLocks noChangeArrowheads="1"/>
            </p:cNvSpPr>
            <p:nvPr/>
          </p:nvSpPr>
          <p:spPr bwMode="auto">
            <a:xfrm rot="499056">
              <a:off x="4769" y="1191"/>
              <a:ext cx="338" cy="329"/>
            </a:xfrm>
            <a:prstGeom prst="ellipse">
              <a:avLst/>
            </a:prstGeom>
            <a:noFill/>
            <a:ln w="12700">
              <a:solidFill>
                <a:schemeClr val="hlink"/>
              </a:solidFill>
              <a:round/>
              <a:headEnd/>
              <a:tailEnd/>
            </a:ln>
          </p:spPr>
          <p:txBody>
            <a:bodyPr wrap="none" anchor="ctr"/>
            <a:lstStyle/>
            <a:p>
              <a:endParaRPr lang="en-US"/>
            </a:p>
          </p:txBody>
        </p:sp>
        <p:sp>
          <p:nvSpPr>
            <p:cNvPr id="67598" name="Line 74"/>
            <p:cNvSpPr>
              <a:spLocks noChangeShapeType="1"/>
            </p:cNvSpPr>
            <p:nvPr/>
          </p:nvSpPr>
          <p:spPr bwMode="auto">
            <a:xfrm>
              <a:off x="4836" y="1364"/>
              <a:ext cx="108" cy="23"/>
            </a:xfrm>
            <a:prstGeom prst="line">
              <a:avLst/>
            </a:prstGeom>
            <a:noFill/>
            <a:ln w="28575">
              <a:solidFill>
                <a:schemeClr val="hlink"/>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98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98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8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87">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t>Agglomerative Clustering</a:t>
            </a:r>
          </a:p>
        </p:txBody>
      </p:sp>
      <p:sp>
        <p:nvSpPr>
          <p:cNvPr id="68611" name="Rectangle 3"/>
          <p:cNvSpPr>
            <a:spLocks noGrp="1" noChangeArrowheads="1"/>
          </p:cNvSpPr>
          <p:nvPr>
            <p:ph idx="1"/>
          </p:nvPr>
        </p:nvSpPr>
        <p:spPr>
          <a:xfrm>
            <a:off x="457200" y="1600200"/>
            <a:ext cx="7086600" cy="4724400"/>
          </a:xfrm>
        </p:spPr>
        <p:txBody>
          <a:bodyPr/>
          <a:lstStyle/>
          <a:p>
            <a:pPr>
              <a:lnSpc>
                <a:spcPct val="80000"/>
              </a:lnSpc>
            </a:pPr>
            <a:r>
              <a:rPr lang="en-US" sz="2400" dirty="0" smtClean="0"/>
              <a:t>How should we define “closest” for clusters with multiple elements?</a:t>
            </a:r>
          </a:p>
          <a:p>
            <a:pPr>
              <a:lnSpc>
                <a:spcPct val="80000"/>
              </a:lnSpc>
            </a:pPr>
            <a:endParaRPr lang="en-US" sz="2400" dirty="0" smtClean="0"/>
          </a:p>
          <a:p>
            <a:pPr>
              <a:lnSpc>
                <a:spcPct val="80000"/>
              </a:lnSpc>
            </a:pPr>
            <a:r>
              <a:rPr lang="en-US" sz="2400" dirty="0" smtClean="0"/>
              <a:t>Many options</a:t>
            </a:r>
          </a:p>
          <a:p>
            <a:pPr lvl="1">
              <a:lnSpc>
                <a:spcPct val="80000"/>
              </a:lnSpc>
            </a:pPr>
            <a:r>
              <a:rPr lang="en-US" sz="2000" dirty="0" smtClean="0">
                <a:solidFill>
                  <a:srgbClr val="008000"/>
                </a:solidFill>
              </a:rPr>
              <a:t>Closest pair</a:t>
            </a:r>
            <a:r>
              <a:rPr lang="en-US" sz="2000" dirty="0" smtClean="0"/>
              <a:t> (single-link clustering)</a:t>
            </a:r>
          </a:p>
          <a:p>
            <a:pPr lvl="1">
              <a:lnSpc>
                <a:spcPct val="80000"/>
              </a:lnSpc>
            </a:pPr>
            <a:r>
              <a:rPr lang="en-US" sz="2000" dirty="0" smtClean="0">
                <a:solidFill>
                  <a:srgbClr val="CC0000"/>
                </a:solidFill>
              </a:rPr>
              <a:t>Farthest pair</a:t>
            </a:r>
            <a:r>
              <a:rPr lang="en-US" sz="2000" dirty="0" smtClean="0"/>
              <a:t> (complete-link clustering)</a:t>
            </a:r>
          </a:p>
          <a:p>
            <a:pPr lvl="1">
              <a:lnSpc>
                <a:spcPct val="80000"/>
              </a:lnSpc>
            </a:pPr>
            <a:r>
              <a:rPr lang="en-US" sz="2000" dirty="0" smtClean="0"/>
              <a:t>Average of all pairs</a:t>
            </a:r>
          </a:p>
          <a:p>
            <a:pPr lvl="1">
              <a:lnSpc>
                <a:spcPct val="80000"/>
              </a:lnSpc>
            </a:pPr>
            <a:r>
              <a:rPr lang="en-US" sz="2000" dirty="0" smtClean="0"/>
              <a:t>Ward’s method (min variance, like k-means)</a:t>
            </a:r>
          </a:p>
          <a:p>
            <a:pPr lvl="1">
              <a:lnSpc>
                <a:spcPct val="80000"/>
              </a:lnSpc>
              <a:buFont typeface="Wingdings" pitchFamily="2" charset="2"/>
              <a:buNone/>
            </a:pPr>
            <a:endParaRPr lang="en-US" sz="2000" dirty="0" smtClean="0"/>
          </a:p>
          <a:p>
            <a:pPr>
              <a:lnSpc>
                <a:spcPct val="80000"/>
              </a:lnSpc>
            </a:pPr>
            <a:r>
              <a:rPr lang="en-US" sz="2400" dirty="0" smtClean="0"/>
              <a:t>Different choices create different clustering behaviors</a:t>
            </a:r>
          </a:p>
        </p:txBody>
      </p:sp>
      <p:sp>
        <p:nvSpPr>
          <p:cNvPr id="68612" name="Oval 4"/>
          <p:cNvSpPr>
            <a:spLocks noChangeArrowheads="1"/>
          </p:cNvSpPr>
          <p:nvPr/>
        </p:nvSpPr>
        <p:spPr bwMode="auto">
          <a:xfrm>
            <a:off x="9906000" y="1600200"/>
            <a:ext cx="1371600" cy="1371600"/>
          </a:xfrm>
          <a:prstGeom prst="ellipse">
            <a:avLst/>
          </a:prstGeom>
          <a:noFill/>
          <a:ln w="38100">
            <a:solidFill>
              <a:schemeClr val="tx1"/>
            </a:solidFill>
            <a:round/>
            <a:headEnd/>
            <a:tailEnd/>
          </a:ln>
        </p:spPr>
        <p:txBody>
          <a:bodyPr wrap="none" anchor="ctr"/>
          <a:lstStyle/>
          <a:p>
            <a:endParaRPr lang="en-US"/>
          </a:p>
        </p:txBody>
      </p:sp>
      <p:sp>
        <p:nvSpPr>
          <p:cNvPr id="68613" name="Oval 5"/>
          <p:cNvSpPr>
            <a:spLocks noChangeArrowheads="1"/>
          </p:cNvSpPr>
          <p:nvPr/>
        </p:nvSpPr>
        <p:spPr bwMode="auto">
          <a:xfrm>
            <a:off x="8153400" y="1600200"/>
            <a:ext cx="1371600" cy="1371600"/>
          </a:xfrm>
          <a:prstGeom prst="ellipse">
            <a:avLst/>
          </a:prstGeom>
          <a:noFill/>
          <a:ln w="38100">
            <a:solidFill>
              <a:schemeClr val="tx1"/>
            </a:solidFill>
            <a:round/>
            <a:headEnd/>
            <a:tailEnd/>
          </a:ln>
        </p:spPr>
        <p:txBody>
          <a:bodyPr wrap="none" anchor="ctr"/>
          <a:lstStyle/>
          <a:p>
            <a:endParaRPr lang="en-US"/>
          </a:p>
        </p:txBody>
      </p:sp>
      <p:sp>
        <p:nvSpPr>
          <p:cNvPr id="68614" name="Oval 6"/>
          <p:cNvSpPr>
            <a:spLocks noChangeArrowheads="1"/>
          </p:cNvSpPr>
          <p:nvPr/>
        </p:nvSpPr>
        <p:spPr bwMode="auto">
          <a:xfrm>
            <a:off x="8610600" y="1981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15" name="Oval 7"/>
          <p:cNvSpPr>
            <a:spLocks noChangeArrowheads="1"/>
          </p:cNvSpPr>
          <p:nvPr/>
        </p:nvSpPr>
        <p:spPr bwMode="auto">
          <a:xfrm>
            <a:off x="8534400" y="2514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16" name="Oval 8"/>
          <p:cNvSpPr>
            <a:spLocks noChangeArrowheads="1"/>
          </p:cNvSpPr>
          <p:nvPr/>
        </p:nvSpPr>
        <p:spPr bwMode="auto">
          <a:xfrm>
            <a:off x="10134600" y="2209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17" name="Oval 9"/>
          <p:cNvSpPr>
            <a:spLocks noChangeArrowheads="1"/>
          </p:cNvSpPr>
          <p:nvPr/>
        </p:nvSpPr>
        <p:spPr bwMode="auto">
          <a:xfrm>
            <a:off x="10591800" y="2514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18" name="Oval 10"/>
          <p:cNvSpPr>
            <a:spLocks noChangeArrowheads="1"/>
          </p:cNvSpPr>
          <p:nvPr/>
        </p:nvSpPr>
        <p:spPr bwMode="auto">
          <a:xfrm>
            <a:off x="10744200" y="182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19" name="Oval 11"/>
          <p:cNvSpPr>
            <a:spLocks noChangeArrowheads="1"/>
          </p:cNvSpPr>
          <p:nvPr/>
        </p:nvSpPr>
        <p:spPr bwMode="auto">
          <a:xfrm>
            <a:off x="9067800" y="1981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cxnSp>
        <p:nvCxnSpPr>
          <p:cNvPr id="68620" name="AutoShape 12"/>
          <p:cNvCxnSpPr>
            <a:cxnSpLocks noChangeShapeType="1"/>
            <a:stCxn id="68619" idx="6"/>
            <a:endCxn id="68616" idx="2"/>
          </p:cNvCxnSpPr>
          <p:nvPr/>
        </p:nvCxnSpPr>
        <p:spPr bwMode="auto">
          <a:xfrm>
            <a:off x="9220200" y="2057400"/>
            <a:ext cx="914400" cy="228600"/>
          </a:xfrm>
          <a:prstGeom prst="straightConnector1">
            <a:avLst/>
          </a:prstGeom>
          <a:noFill/>
          <a:ln w="63500">
            <a:solidFill>
              <a:srgbClr val="008000"/>
            </a:solidFill>
            <a:round/>
            <a:headEnd/>
            <a:tailEnd/>
          </a:ln>
        </p:spPr>
      </p:cxnSp>
      <p:cxnSp>
        <p:nvCxnSpPr>
          <p:cNvPr id="68621" name="AutoShape 13"/>
          <p:cNvCxnSpPr>
            <a:cxnSpLocks noChangeShapeType="1"/>
            <a:stCxn id="68615" idx="6"/>
            <a:endCxn id="68618" idx="2"/>
          </p:cNvCxnSpPr>
          <p:nvPr/>
        </p:nvCxnSpPr>
        <p:spPr bwMode="auto">
          <a:xfrm flipV="1">
            <a:off x="8686800" y="1905000"/>
            <a:ext cx="2057400" cy="685800"/>
          </a:xfrm>
          <a:prstGeom prst="straightConnector1">
            <a:avLst/>
          </a:prstGeom>
          <a:noFill/>
          <a:ln w="63500">
            <a:solidFill>
              <a:srgbClr val="CC0000"/>
            </a:solidFill>
            <a:round/>
            <a:headEnd/>
            <a:tailEnd/>
          </a:ln>
        </p:spPr>
      </p:cxnSp>
      <p:sp>
        <p:nvSpPr>
          <p:cNvPr id="68622" name="Oval 14"/>
          <p:cNvSpPr>
            <a:spLocks noChangeArrowheads="1"/>
          </p:cNvSpPr>
          <p:nvPr/>
        </p:nvSpPr>
        <p:spPr bwMode="auto">
          <a:xfrm>
            <a:off x="9906000" y="3276600"/>
            <a:ext cx="1371600" cy="1371600"/>
          </a:xfrm>
          <a:prstGeom prst="ellipse">
            <a:avLst/>
          </a:prstGeom>
          <a:noFill/>
          <a:ln w="38100">
            <a:solidFill>
              <a:schemeClr val="tx1"/>
            </a:solidFill>
            <a:round/>
            <a:headEnd/>
            <a:tailEnd/>
          </a:ln>
        </p:spPr>
        <p:txBody>
          <a:bodyPr wrap="none" anchor="ctr"/>
          <a:lstStyle/>
          <a:p>
            <a:endParaRPr lang="en-US"/>
          </a:p>
        </p:txBody>
      </p:sp>
      <p:sp>
        <p:nvSpPr>
          <p:cNvPr id="68623" name="Oval 15"/>
          <p:cNvSpPr>
            <a:spLocks noChangeArrowheads="1"/>
          </p:cNvSpPr>
          <p:nvPr/>
        </p:nvSpPr>
        <p:spPr bwMode="auto">
          <a:xfrm>
            <a:off x="8153400" y="3276600"/>
            <a:ext cx="1371600" cy="1371600"/>
          </a:xfrm>
          <a:prstGeom prst="ellipse">
            <a:avLst/>
          </a:prstGeom>
          <a:noFill/>
          <a:ln w="38100">
            <a:solidFill>
              <a:schemeClr val="tx1"/>
            </a:solidFill>
            <a:round/>
            <a:headEnd/>
            <a:tailEnd/>
          </a:ln>
        </p:spPr>
        <p:txBody>
          <a:bodyPr wrap="none" anchor="ctr"/>
          <a:lstStyle/>
          <a:p>
            <a:endParaRPr lang="en-US"/>
          </a:p>
        </p:txBody>
      </p:sp>
      <p:sp>
        <p:nvSpPr>
          <p:cNvPr id="68624" name="Oval 16"/>
          <p:cNvSpPr>
            <a:spLocks noChangeArrowheads="1"/>
          </p:cNvSpPr>
          <p:nvPr/>
        </p:nvSpPr>
        <p:spPr bwMode="auto">
          <a:xfrm>
            <a:off x="8610600" y="3657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25" name="Oval 17"/>
          <p:cNvSpPr>
            <a:spLocks noChangeArrowheads="1"/>
          </p:cNvSpPr>
          <p:nvPr/>
        </p:nvSpPr>
        <p:spPr bwMode="auto">
          <a:xfrm>
            <a:off x="8534400" y="4191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26" name="Oval 18"/>
          <p:cNvSpPr>
            <a:spLocks noChangeArrowheads="1"/>
          </p:cNvSpPr>
          <p:nvPr/>
        </p:nvSpPr>
        <p:spPr bwMode="auto">
          <a:xfrm>
            <a:off x="10134600" y="3886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27" name="Oval 19"/>
          <p:cNvSpPr>
            <a:spLocks noChangeArrowheads="1"/>
          </p:cNvSpPr>
          <p:nvPr/>
        </p:nvSpPr>
        <p:spPr bwMode="auto">
          <a:xfrm>
            <a:off x="10591800" y="4191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28" name="Oval 20"/>
          <p:cNvSpPr>
            <a:spLocks noChangeArrowheads="1"/>
          </p:cNvSpPr>
          <p:nvPr/>
        </p:nvSpPr>
        <p:spPr bwMode="auto">
          <a:xfrm>
            <a:off x="10744200" y="3505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29" name="Oval 21"/>
          <p:cNvSpPr>
            <a:spLocks noChangeArrowheads="1"/>
          </p:cNvSpPr>
          <p:nvPr/>
        </p:nvSpPr>
        <p:spPr bwMode="auto">
          <a:xfrm>
            <a:off x="9067800" y="3657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cxnSp>
        <p:nvCxnSpPr>
          <p:cNvPr id="68630" name="AutoShape 22"/>
          <p:cNvCxnSpPr>
            <a:cxnSpLocks noChangeShapeType="1"/>
            <a:stCxn id="68629" idx="6"/>
            <a:endCxn id="68626" idx="2"/>
          </p:cNvCxnSpPr>
          <p:nvPr/>
        </p:nvCxnSpPr>
        <p:spPr bwMode="auto">
          <a:xfrm>
            <a:off x="9220200" y="3733800"/>
            <a:ext cx="914400" cy="228600"/>
          </a:xfrm>
          <a:prstGeom prst="straightConnector1">
            <a:avLst/>
          </a:prstGeom>
          <a:noFill/>
          <a:ln w="9525">
            <a:solidFill>
              <a:schemeClr val="tx1"/>
            </a:solidFill>
            <a:round/>
            <a:headEnd/>
            <a:tailEnd/>
          </a:ln>
        </p:spPr>
      </p:cxnSp>
      <p:cxnSp>
        <p:nvCxnSpPr>
          <p:cNvPr id="68631" name="AutoShape 23"/>
          <p:cNvCxnSpPr>
            <a:cxnSpLocks noChangeShapeType="1"/>
            <a:stCxn id="68625" idx="6"/>
            <a:endCxn id="68628" idx="2"/>
          </p:cNvCxnSpPr>
          <p:nvPr/>
        </p:nvCxnSpPr>
        <p:spPr bwMode="auto">
          <a:xfrm flipV="1">
            <a:off x="8686800" y="3581400"/>
            <a:ext cx="2057400" cy="685800"/>
          </a:xfrm>
          <a:prstGeom prst="straightConnector1">
            <a:avLst/>
          </a:prstGeom>
          <a:noFill/>
          <a:ln w="9525">
            <a:solidFill>
              <a:schemeClr val="tx1"/>
            </a:solidFill>
            <a:round/>
            <a:headEnd/>
            <a:tailEnd/>
          </a:ln>
        </p:spPr>
      </p:cxnSp>
      <p:cxnSp>
        <p:nvCxnSpPr>
          <p:cNvPr id="68632" name="AutoShape 24"/>
          <p:cNvCxnSpPr>
            <a:cxnSpLocks noChangeShapeType="1"/>
            <a:stCxn id="68624" idx="6"/>
            <a:endCxn id="68627" idx="2"/>
          </p:cNvCxnSpPr>
          <p:nvPr/>
        </p:nvCxnSpPr>
        <p:spPr bwMode="auto">
          <a:xfrm>
            <a:off x="8763000" y="3733800"/>
            <a:ext cx="1828800" cy="533400"/>
          </a:xfrm>
          <a:prstGeom prst="straightConnector1">
            <a:avLst/>
          </a:prstGeom>
          <a:noFill/>
          <a:ln w="9525">
            <a:solidFill>
              <a:schemeClr val="tx1"/>
            </a:solidFill>
            <a:round/>
            <a:headEnd/>
            <a:tailEnd/>
          </a:ln>
        </p:spPr>
      </p:cxnSp>
      <p:cxnSp>
        <p:nvCxnSpPr>
          <p:cNvPr id="68633" name="AutoShape 25"/>
          <p:cNvCxnSpPr>
            <a:cxnSpLocks noChangeShapeType="1"/>
            <a:stCxn id="68629" idx="6"/>
            <a:endCxn id="68628" idx="2"/>
          </p:cNvCxnSpPr>
          <p:nvPr/>
        </p:nvCxnSpPr>
        <p:spPr bwMode="auto">
          <a:xfrm flipV="1">
            <a:off x="9220200" y="3581400"/>
            <a:ext cx="1524000" cy="152400"/>
          </a:xfrm>
          <a:prstGeom prst="straightConnector1">
            <a:avLst/>
          </a:prstGeom>
          <a:noFill/>
          <a:ln w="9525">
            <a:solidFill>
              <a:schemeClr val="tx1"/>
            </a:solidFill>
            <a:round/>
            <a:headEnd/>
            <a:tailEnd/>
          </a:ln>
        </p:spPr>
      </p:cxnSp>
      <p:cxnSp>
        <p:nvCxnSpPr>
          <p:cNvPr id="68634" name="AutoShape 26"/>
          <p:cNvCxnSpPr>
            <a:cxnSpLocks noChangeShapeType="1"/>
            <a:stCxn id="68624" idx="6"/>
            <a:endCxn id="68626" idx="2"/>
          </p:cNvCxnSpPr>
          <p:nvPr/>
        </p:nvCxnSpPr>
        <p:spPr bwMode="auto">
          <a:xfrm>
            <a:off x="8763000" y="3733800"/>
            <a:ext cx="1371600" cy="228600"/>
          </a:xfrm>
          <a:prstGeom prst="straightConnector1">
            <a:avLst/>
          </a:prstGeom>
          <a:noFill/>
          <a:ln w="9525">
            <a:solidFill>
              <a:schemeClr val="tx1"/>
            </a:solidFill>
            <a:round/>
            <a:headEnd/>
            <a:tailEnd/>
          </a:ln>
        </p:spPr>
      </p:cxnSp>
      <p:cxnSp>
        <p:nvCxnSpPr>
          <p:cNvPr id="68635" name="AutoShape 27"/>
          <p:cNvCxnSpPr>
            <a:cxnSpLocks noChangeShapeType="1"/>
            <a:stCxn id="68625" idx="6"/>
            <a:endCxn id="68627" idx="2"/>
          </p:cNvCxnSpPr>
          <p:nvPr/>
        </p:nvCxnSpPr>
        <p:spPr bwMode="auto">
          <a:xfrm>
            <a:off x="8686800" y="4267200"/>
            <a:ext cx="1905000" cy="0"/>
          </a:xfrm>
          <a:prstGeom prst="straightConnector1">
            <a:avLst/>
          </a:prstGeom>
          <a:noFill/>
          <a:ln w="9525">
            <a:solidFill>
              <a:schemeClr val="tx1"/>
            </a:solidFill>
            <a:round/>
            <a:headEnd/>
            <a:tailEnd/>
          </a:ln>
        </p:spPr>
      </p:cxnSp>
      <p:cxnSp>
        <p:nvCxnSpPr>
          <p:cNvPr id="68636" name="AutoShape 28"/>
          <p:cNvCxnSpPr>
            <a:cxnSpLocks noChangeShapeType="1"/>
            <a:stCxn id="68629" idx="6"/>
            <a:endCxn id="68627" idx="2"/>
          </p:cNvCxnSpPr>
          <p:nvPr/>
        </p:nvCxnSpPr>
        <p:spPr bwMode="auto">
          <a:xfrm>
            <a:off x="9220200" y="3733800"/>
            <a:ext cx="1371600" cy="533400"/>
          </a:xfrm>
          <a:prstGeom prst="straightConnector1">
            <a:avLst/>
          </a:prstGeom>
          <a:noFill/>
          <a:ln w="9525">
            <a:solidFill>
              <a:schemeClr val="tx1"/>
            </a:solidFill>
            <a:round/>
            <a:headEnd/>
            <a:tailEnd/>
          </a:ln>
        </p:spPr>
      </p:cxnSp>
      <p:cxnSp>
        <p:nvCxnSpPr>
          <p:cNvPr id="68637" name="AutoShape 29"/>
          <p:cNvCxnSpPr>
            <a:cxnSpLocks noChangeShapeType="1"/>
            <a:stCxn id="68624" idx="6"/>
            <a:endCxn id="68628" idx="2"/>
          </p:cNvCxnSpPr>
          <p:nvPr/>
        </p:nvCxnSpPr>
        <p:spPr bwMode="auto">
          <a:xfrm flipV="1">
            <a:off x="8763000" y="3581400"/>
            <a:ext cx="1981200" cy="152400"/>
          </a:xfrm>
          <a:prstGeom prst="straightConnector1">
            <a:avLst/>
          </a:prstGeom>
          <a:noFill/>
          <a:ln w="9525">
            <a:solidFill>
              <a:schemeClr val="tx1"/>
            </a:solidFill>
            <a:round/>
            <a:headEnd/>
            <a:tailEnd/>
          </a:ln>
        </p:spPr>
      </p:cxnSp>
      <p:cxnSp>
        <p:nvCxnSpPr>
          <p:cNvPr id="68638" name="AutoShape 30"/>
          <p:cNvCxnSpPr>
            <a:cxnSpLocks noChangeShapeType="1"/>
            <a:stCxn id="68625" idx="6"/>
            <a:endCxn id="68626" idx="2"/>
          </p:cNvCxnSpPr>
          <p:nvPr/>
        </p:nvCxnSpPr>
        <p:spPr bwMode="auto">
          <a:xfrm flipV="1">
            <a:off x="8686800" y="3962400"/>
            <a:ext cx="1447800" cy="304800"/>
          </a:xfrm>
          <a:prstGeom prst="straightConnector1">
            <a:avLst/>
          </a:prstGeom>
          <a:noFill/>
          <a:ln w="9525">
            <a:solidFill>
              <a:schemeClr val="tx1"/>
            </a:solidFill>
            <a:round/>
            <a:headEnd/>
            <a:tailEnd/>
          </a:ln>
        </p:spPr>
      </p:cxnSp>
      <p:sp>
        <p:nvSpPr>
          <p:cNvPr id="68639" name="Oval 31"/>
          <p:cNvSpPr>
            <a:spLocks noChangeArrowheads="1"/>
          </p:cNvSpPr>
          <p:nvPr/>
        </p:nvSpPr>
        <p:spPr bwMode="auto">
          <a:xfrm>
            <a:off x="9906000" y="5029200"/>
            <a:ext cx="1371600" cy="1371600"/>
          </a:xfrm>
          <a:prstGeom prst="ellipse">
            <a:avLst/>
          </a:prstGeom>
          <a:noFill/>
          <a:ln w="38100">
            <a:solidFill>
              <a:schemeClr val="tx1"/>
            </a:solidFill>
            <a:round/>
            <a:headEnd/>
            <a:tailEnd/>
          </a:ln>
        </p:spPr>
        <p:txBody>
          <a:bodyPr wrap="none" anchor="ctr"/>
          <a:lstStyle/>
          <a:p>
            <a:endParaRPr lang="en-US"/>
          </a:p>
        </p:txBody>
      </p:sp>
      <p:sp>
        <p:nvSpPr>
          <p:cNvPr id="68640" name="Oval 32"/>
          <p:cNvSpPr>
            <a:spLocks noChangeArrowheads="1"/>
          </p:cNvSpPr>
          <p:nvPr/>
        </p:nvSpPr>
        <p:spPr bwMode="auto">
          <a:xfrm>
            <a:off x="8153400" y="5029200"/>
            <a:ext cx="1371600" cy="1371600"/>
          </a:xfrm>
          <a:prstGeom prst="ellipse">
            <a:avLst/>
          </a:prstGeom>
          <a:noFill/>
          <a:ln w="38100">
            <a:solidFill>
              <a:schemeClr val="tx1"/>
            </a:solidFill>
            <a:round/>
            <a:headEnd/>
            <a:tailEnd/>
          </a:ln>
        </p:spPr>
        <p:txBody>
          <a:bodyPr wrap="none" anchor="ctr"/>
          <a:lstStyle/>
          <a:p>
            <a:endParaRPr lang="en-US"/>
          </a:p>
        </p:txBody>
      </p:sp>
      <p:sp>
        <p:nvSpPr>
          <p:cNvPr id="68641" name="Oval 33"/>
          <p:cNvSpPr>
            <a:spLocks noChangeArrowheads="1"/>
          </p:cNvSpPr>
          <p:nvPr/>
        </p:nvSpPr>
        <p:spPr bwMode="auto">
          <a:xfrm>
            <a:off x="8610600" y="541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2" name="Oval 34"/>
          <p:cNvSpPr>
            <a:spLocks noChangeArrowheads="1"/>
          </p:cNvSpPr>
          <p:nvPr/>
        </p:nvSpPr>
        <p:spPr bwMode="auto">
          <a:xfrm>
            <a:off x="8534400" y="594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3" name="Oval 35"/>
          <p:cNvSpPr>
            <a:spLocks noChangeArrowheads="1"/>
          </p:cNvSpPr>
          <p:nvPr/>
        </p:nvSpPr>
        <p:spPr bwMode="auto">
          <a:xfrm>
            <a:off x="10134600" y="5638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4" name="Oval 36"/>
          <p:cNvSpPr>
            <a:spLocks noChangeArrowheads="1"/>
          </p:cNvSpPr>
          <p:nvPr/>
        </p:nvSpPr>
        <p:spPr bwMode="auto">
          <a:xfrm>
            <a:off x="10591800" y="594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5" name="Oval 37"/>
          <p:cNvSpPr>
            <a:spLocks noChangeArrowheads="1"/>
          </p:cNvSpPr>
          <p:nvPr/>
        </p:nvSpPr>
        <p:spPr bwMode="auto">
          <a:xfrm>
            <a:off x="10744200" y="5257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6" name="Oval 38"/>
          <p:cNvSpPr>
            <a:spLocks noChangeArrowheads="1"/>
          </p:cNvSpPr>
          <p:nvPr/>
        </p:nvSpPr>
        <p:spPr bwMode="auto">
          <a:xfrm>
            <a:off x="9067800" y="5410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68647" name="Rectangle 39"/>
          <p:cNvSpPr>
            <a:spLocks noChangeArrowheads="1"/>
          </p:cNvSpPr>
          <p:nvPr/>
        </p:nvSpPr>
        <p:spPr bwMode="auto">
          <a:xfrm>
            <a:off x="8763000" y="5638800"/>
            <a:ext cx="228600" cy="2286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68648" name="Rectangle 40"/>
          <p:cNvSpPr>
            <a:spLocks noChangeArrowheads="1"/>
          </p:cNvSpPr>
          <p:nvPr/>
        </p:nvSpPr>
        <p:spPr bwMode="auto">
          <a:xfrm>
            <a:off x="10439400" y="5562600"/>
            <a:ext cx="228600" cy="228600"/>
          </a:xfrm>
          <a:prstGeom prst="rect">
            <a:avLst/>
          </a:prstGeom>
          <a:solidFill>
            <a:srgbClr val="3333FF"/>
          </a:solidFill>
          <a:ln w="9525">
            <a:solidFill>
              <a:schemeClr val="tx1"/>
            </a:solidFill>
            <a:miter lim="800000"/>
            <a:headEnd/>
            <a:tailEnd/>
          </a:ln>
        </p:spPr>
        <p:txBody>
          <a:bodyPr wrap="none" anchor="ctr"/>
          <a:lstStyle/>
          <a:p>
            <a:endParaRPr lang="en-US"/>
          </a:p>
        </p:txBody>
      </p:sp>
      <p:sp>
        <p:nvSpPr>
          <p:cNvPr id="68649" name="Rectangle 41"/>
          <p:cNvSpPr>
            <a:spLocks noChangeArrowheads="1"/>
          </p:cNvSpPr>
          <p:nvPr/>
        </p:nvSpPr>
        <p:spPr bwMode="auto">
          <a:xfrm>
            <a:off x="9601200" y="5638800"/>
            <a:ext cx="228600" cy="228600"/>
          </a:xfrm>
          <a:prstGeom prst="rect">
            <a:avLst/>
          </a:prstGeom>
          <a:solidFill>
            <a:srgbClr val="CC00CC"/>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838200"/>
            <a:ext cx="121920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34" name="Title 1"/>
          <p:cNvSpPr>
            <a:spLocks noGrp="1"/>
          </p:cNvSpPr>
          <p:nvPr>
            <p:ph type="title"/>
          </p:nvPr>
        </p:nvSpPr>
        <p:spPr>
          <a:xfrm>
            <a:off x="0" y="0"/>
            <a:ext cx="12192000" cy="762000"/>
          </a:xfrm>
        </p:spPr>
        <p:txBody>
          <a:bodyPr/>
          <a:lstStyle/>
          <a:p>
            <a:r>
              <a:rPr lang="en-US" sz="3600" dirty="0" smtClean="0"/>
              <a:t>Example: Google News</a:t>
            </a:r>
          </a:p>
        </p:txBody>
      </p:sp>
      <p:sp>
        <p:nvSpPr>
          <p:cNvPr id="69635" name="Slide Number Placeholder 3"/>
          <p:cNvSpPr>
            <a:spLocks noGrp="1"/>
          </p:cNvSpPr>
          <p:nvPr>
            <p:ph type="sldNum" sz="quarter" idx="12"/>
          </p:nvPr>
        </p:nvSpPr>
        <p:spPr>
          <a:xfrm>
            <a:off x="8153400" y="6169025"/>
            <a:ext cx="2133600" cy="476251"/>
          </a:xfrm>
          <a:noFill/>
        </p:spPr>
        <p:txBody>
          <a:bodyPr/>
          <a:lstStyle/>
          <a:p>
            <a:fld id="{18EDCA42-236F-43F6-93D3-BB1D7F3B510B}" type="slidenum">
              <a:rPr lang="en-US" smtClean="0"/>
              <a:pPr/>
              <a:t>59</a:t>
            </a:fld>
            <a:endParaRPr lang="en-US" smtClean="0"/>
          </a:p>
        </p:txBody>
      </p:sp>
      <p:pic>
        <p:nvPicPr>
          <p:cNvPr id="69636" name="Picture 5" descr="google_news.png"/>
          <p:cNvPicPr>
            <a:picLocks noChangeAspect="1"/>
          </p:cNvPicPr>
          <p:nvPr/>
        </p:nvPicPr>
        <p:blipFill>
          <a:blip r:embed="rId2" cstate="print"/>
          <a:srcRect/>
          <a:stretch>
            <a:fillRect/>
          </a:stretch>
        </p:blipFill>
        <p:spPr bwMode="auto">
          <a:xfrm>
            <a:off x="1881188" y="762000"/>
            <a:ext cx="8558212" cy="5843588"/>
          </a:xfrm>
          <a:prstGeom prst="rect">
            <a:avLst/>
          </a:prstGeom>
          <a:noFill/>
          <a:ln w="9525">
            <a:noFill/>
            <a:miter lim="800000"/>
            <a:headEnd/>
            <a:tailEnd/>
          </a:ln>
        </p:spPr>
      </p:pic>
      <p:sp>
        <p:nvSpPr>
          <p:cNvPr id="5" name="Rectangle 4"/>
          <p:cNvSpPr/>
          <p:nvPr/>
        </p:nvSpPr>
        <p:spPr>
          <a:xfrm>
            <a:off x="6248400" y="3886200"/>
            <a:ext cx="4495800" cy="2895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TextBox 6"/>
          <p:cNvSpPr txBox="1">
            <a:spLocks noChangeArrowheads="1"/>
          </p:cNvSpPr>
          <p:nvPr/>
        </p:nvSpPr>
        <p:spPr bwMode="auto">
          <a:xfrm>
            <a:off x="6438900" y="4114800"/>
            <a:ext cx="4038600" cy="830263"/>
          </a:xfrm>
          <a:prstGeom prst="rect">
            <a:avLst/>
          </a:prstGeom>
          <a:noFill/>
          <a:ln w="9525">
            <a:noFill/>
            <a:miter lim="800000"/>
            <a:headEnd/>
            <a:tailEnd/>
          </a:ln>
        </p:spPr>
        <p:txBody>
          <a:bodyPr>
            <a:spAutoFit/>
          </a:bodyPr>
          <a:lstStyle/>
          <a:p>
            <a:r>
              <a:rPr lang="en-US" sz="2400"/>
              <a:t>Top-level categories:  supervised classification</a:t>
            </a:r>
          </a:p>
        </p:txBody>
      </p:sp>
      <p:sp>
        <p:nvSpPr>
          <p:cNvPr id="8" name="TextBox 7"/>
          <p:cNvSpPr txBox="1">
            <a:spLocks noChangeArrowheads="1"/>
          </p:cNvSpPr>
          <p:nvPr/>
        </p:nvSpPr>
        <p:spPr bwMode="auto">
          <a:xfrm>
            <a:off x="6477000" y="5418138"/>
            <a:ext cx="4038600" cy="830262"/>
          </a:xfrm>
          <a:prstGeom prst="rect">
            <a:avLst/>
          </a:prstGeom>
          <a:noFill/>
          <a:ln w="9525">
            <a:noFill/>
            <a:miter lim="800000"/>
            <a:headEnd/>
            <a:tailEnd/>
          </a:ln>
        </p:spPr>
        <p:txBody>
          <a:bodyPr>
            <a:spAutoFit/>
          </a:bodyPr>
          <a:lstStyle/>
          <a:p>
            <a:r>
              <a:rPr lang="en-US" sz="2400">
                <a:solidFill>
                  <a:srgbClr val="FF0000"/>
                </a:solidFill>
              </a:rPr>
              <a:t>Story groupings:</a:t>
            </a:r>
          </a:p>
          <a:p>
            <a:r>
              <a:rPr lang="en-US" sz="2400">
                <a:solidFill>
                  <a:srgbClr val="FF0000"/>
                </a:solidFill>
              </a:rPr>
              <a:t>unsupervised clustering</a:t>
            </a:r>
          </a:p>
        </p:txBody>
      </p:sp>
      <p:sp>
        <p:nvSpPr>
          <p:cNvPr id="9" name="Oval 8"/>
          <p:cNvSpPr/>
          <p:nvPr/>
        </p:nvSpPr>
        <p:spPr>
          <a:xfrm>
            <a:off x="1600200" y="3733800"/>
            <a:ext cx="4800600" cy="685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1600200" y="1143000"/>
            <a:ext cx="4800600" cy="685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1600200" y="5257800"/>
            <a:ext cx="4800600" cy="1371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096858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t>Example: K-Means</a:t>
            </a:r>
          </a:p>
        </p:txBody>
      </p:sp>
      <p:sp>
        <p:nvSpPr>
          <p:cNvPr id="60419" name="Rectangle 3"/>
          <p:cNvSpPr>
            <a:spLocks noGrp="1" noChangeArrowheads="1"/>
          </p:cNvSpPr>
          <p:nvPr>
            <p:ph idx="1"/>
          </p:nvPr>
        </p:nvSpPr>
        <p:spPr/>
        <p:txBody>
          <a:bodyPr/>
          <a:lstStyle/>
          <a:p>
            <a:r>
              <a:rPr lang="en-US" smtClean="0"/>
              <a:t>[web demo]</a:t>
            </a:r>
          </a:p>
          <a:p>
            <a:pPr lvl="1"/>
            <a:r>
              <a:rPr lang="en-US" smtClean="0">
                <a:hlinkClick r:id="rId2"/>
              </a:rPr>
              <a:t>http://www.cs.washington.edu/research/imagedatabase/demo/kmcluster/</a:t>
            </a:r>
            <a:endParaRPr lang="en-US" smtClean="0"/>
          </a:p>
          <a:p>
            <a:pPr lvl="1"/>
            <a:endParaRPr lang="en-US" smtClean="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r>
              <a:rPr lang="en-US" smtClean="0"/>
              <a:t>Advanced Applications!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9184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39450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4175623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0030038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sim}(x,x') = x \cdot x' = \sum_i x_i x'_i&#10;\]&#10;\end{document}&#10;"/>
  <p:tag name="FILENAME" val="txp_fig"/>
  <p:tag name="FORMAT" val="pngmono"/>
  <p:tag name="RES" val="1200"/>
  <p:tag name="BLEND" val="0"/>
  <p:tag name="TRANSPARENT" val="0"/>
  <p:tag name="TBUG" val="0"/>
  <p:tag name="ALLOWFS" val="0"/>
  <p:tag name="ORIGWIDTH" val="262"/>
  <p:tag name="PICTUREFILESIZE" val="1470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sim}(x,x') = f(x) \cdot f(x') = \sum_i f_i(x) f_i(x')&#10;\]&#10;\end{document}&#10;"/>
  <p:tag name="FILENAME" val="txp_fig"/>
  <p:tag name="FORMAT" val="pngmono"/>
  <p:tag name="RES" val="1200"/>
  <p:tag name="BLEND" val="0"/>
  <p:tag name="TRANSPARENT" val="0"/>
  <p:tag name="TBUG" val="0"/>
  <p:tag name="ALLOWFS" val="0"/>
  <p:tag name="ORIGWIDTH" val="389"/>
  <p:tag name="PICTUREFILESIZE" val="2300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sim}(x,x') = x \cdot x' = \sum_i x_i x'_i&#10;\]&#10;\end{document}&#10;"/>
  <p:tag name="FILENAME" val="txp_fig"/>
  <p:tag name="FORMAT" val="pngmono"/>
  <p:tag name="RES" val="1200"/>
  <p:tag name="BLEND" val="0"/>
  <p:tag name="TRANSPARENT" val="0"/>
  <p:tag name="TBUG" val="0"/>
  <p:tag name="ALLOWFS" val="0"/>
  <p:tag name="ORIGWIDTH" val="262"/>
  <p:tag name="PICTUREFILESIZE" val="1470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bf 0} + f(x_1) - f(x_5) + \ldots&#10;\]&#10;\end{document}&#10;"/>
  <p:tag name="FILENAME" val="txp_fig"/>
  <p:tag name="FORMAT" val="pngmono"/>
  <p:tag name="RES" val="1200"/>
  <p:tag name="BLEND" val="0"/>
  <p:tag name="TRANSPARENT" val="0"/>
  <p:tag name="TBUG" val="0"/>
  <p:tag name="ALLOWFS" val="0"/>
  <p:tag name="ORIGWIDTH" val="283"/>
  <p:tag name="PICTUREFILESIZE" val="1129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sum_i \alpha_{i,y} \, f(x_i)&#10;\]&#10;\end{document}&#10;"/>
  <p:tag name="FILENAME" val="txp_fig"/>
  <p:tag name="FORMAT" val="pngmono"/>
  <p:tag name="RES" val="1200"/>
  <p:tag name="BLEND" val="0"/>
  <p:tag name="TRANSPARENT" val="0"/>
  <p:tag name="TBUG" val="0"/>
  <p:tag name="ALLOWFS" val="0"/>
  <p:tag name="ORIGWIDTH" val="170"/>
  <p:tag name="PICTUREFILESIZE" val="1147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alpha_{y} = \langle \alpha_{1,y} \,\,\, \alpha_{2,y} \,\,\, \ldots  \,\,\, \alpha_{n,y} \rangle&#10;\]&#10;\end{document}&#10;"/>
  <p:tag name="FILENAME" val="txp_fig"/>
  <p:tag name="FORMAT" val="pngmono"/>
  <p:tag name="RES" val="1200"/>
  <p:tag name="BLEND" val="0"/>
  <p:tag name="TRANSPARENT" val="0"/>
  <p:tag name="TBUG" val="0"/>
  <p:tag name="ALLOWFS" val="0"/>
  <p:tag name="ORIGWIDTH" val="247"/>
  <p:tag name="PICTUREFILESIZE" val="11034"/>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begin{array}{rl}&#10;\mbox{score}(y, x) &amp;= \textcolor{OliveGreen}{w_y} \cdot f(x)&#10;\end{array}&#10;\]&#10;\end{document}&#10;"/>
  <p:tag name="FILENAME" val="txp_fig"/>
  <p:tag name="FORMAT" val="png16m"/>
  <p:tag name="RES" val="1200"/>
  <p:tag name="BLEND" val="0"/>
  <p:tag name="TRANSPARENT" val="0"/>
  <p:tag name="TBUG" val="0"/>
  <p:tag name="ALLOWFS" val="0"/>
  <p:tag name="ORIGWIDTH" val="226"/>
  <p:tag name="PICTUREFILESIZE" val="1891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 \left( \textcolor{OliveGreen}{\sum_i \alpha_{i,y} \, f(x_i)} \right) \cdot f(x)&#10;\]&#10;\end{document}&#10;"/>
  <p:tag name="FILENAME" val="txp_fig"/>
  <p:tag name="FORMAT" val="png16m"/>
  <p:tag name="RES" val="1200"/>
  <p:tag name="BLEND" val="0"/>
  <p:tag name="TRANSPARENT" val="0"/>
  <p:tag name="TBUG" val="0"/>
  <p:tag name="ALLOWFS" val="0"/>
  <p:tag name="ORIGWIDTH" val="227"/>
  <p:tag name="PICTUREFILESIZE" val="3245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 \textcolor{OliveGreen}{\sum_i \alpha_{i,y}} \left( f(x_i)  \cdot f(x) \right)&#10;\]&#10;\end{document}&#10;"/>
  <p:tag name="FILENAME" val="txp_fig"/>
  <p:tag name="FORMAT" val="png16m"/>
  <p:tag name="RES" val="1200"/>
  <p:tag name="BLEND" val="0"/>
  <p:tag name="TRANSPARENT" val="0"/>
  <p:tag name="TBUG" val="0"/>
  <p:tag name="ALLOWFS" val="0"/>
  <p:tag name="ORIGWIDTH" val="217"/>
  <p:tag name="PICTUREFILESIZE" val="24064"/>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 \textcolor{OliveGreen}{\sum_i \alpha_{i,y}} \,\, K(x_i, x)&#10;\]&#10;\end{document}&#10;"/>
  <p:tag name="FILENAME" val="txp_fig"/>
  <p:tag name="FORMAT" val="png16m"/>
  <p:tag name="RES" val="1200"/>
  <p:tag name="BLEND" val="0"/>
  <p:tag name="TRANSPARENT" val="0"/>
  <p:tag name="TBUG" val="0"/>
  <p:tag name="ALLOWFS" val="0"/>
  <p:tag name="ORIGWIDTH" val="170"/>
  <p:tag name="PICTUREFILESIZE" val="19668"/>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alpha_{y,n} = \alpha_{y,n} - 1&#10;\]&#10;\end{document}&#10;"/>
  <p:tag name="FILENAME" val="txp_fig"/>
  <p:tag name="FORMAT" val="pngmono"/>
  <p:tag name="RES" val="1200"/>
  <p:tag name="BLEND" val="0"/>
  <p:tag name="TRANSPARENT" val="0"/>
  <p:tag name="TBUG" val="0"/>
  <p:tag name="ALLOWFS" val="0"/>
  <p:tag name="ORIGWIDTH" val="145"/>
  <p:tag name="PICTUREFILESIZE" val="6018"/>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alpha_{y^*,n} = \alpha_{y^*,n} + 1&#10;\]&#10;\end{document}&#10;"/>
  <p:tag name="FILENAME" val="txp_fig"/>
  <p:tag name="FORMAT" val="pngmono"/>
  <p:tag name="RES" val="1200"/>
  <p:tag name="BLEND" val="0"/>
  <p:tag name="TRANSPARENT" val="0"/>
  <p:tag name="TBUG" val="0"/>
  <p:tag name="ALLOWFS" val="0"/>
  <p:tag name="ORIGWIDTH" val="163"/>
  <p:tag name="PICTUREFILESIZE" val="7227"/>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begin{array}{rl}&#10;\mbox{score}(y, x) &amp;= \textcolor{OliveGreen}{w_y} \cdot f(x)&#10;\end{array}&#10;\]&#10;\end{document}&#10;"/>
  <p:tag name="FILENAME" val="txp_fig"/>
  <p:tag name="FORMAT" val="png16m"/>
  <p:tag name="RES" val="1200"/>
  <p:tag name="BLEND" val="0"/>
  <p:tag name="TRANSPARENT" val="0"/>
  <p:tag name="TBUG" val="0"/>
  <p:tag name="ALLOWFS" val="0"/>
  <p:tag name="ORIGWIDTH" val="226"/>
  <p:tag name="PICTUREFILESIZE" val="1891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 \textcolor{OliveGreen}{\sum_i \alpha_{i,y}} \,\, K(x_i, x)&#10;\]&#10;\end{document}&#10;"/>
  <p:tag name="FILENAME" val="txp_fig"/>
  <p:tag name="FORMAT" val="png16m"/>
  <p:tag name="RES" val="1200"/>
  <p:tag name="BLEND" val="0"/>
  <p:tag name="TRANSPARENT" val="0"/>
  <p:tag name="TBUG" val="0"/>
  <p:tag name="ALLOWFS" val="0"/>
  <p:tag name="ORIGWIDTH" val="170"/>
  <p:tag name="PICTUREFILESIZE" val="19668"/>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ambda_i = \alpha_{c,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1"/>
  <p:tag name="PICTUREFILESIZE" val="401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 = \mbox{score}(c,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5"/>
  <p:tag name="PICTUREFILESIZE" val="8718"/>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K(x,x') = x' \cdot x' = \sum_i x_i \, 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56"/>
  <p:tag name="PICTUREFILESIZE" val="14294"/>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K(x,x') = (x \cdot x' + 1)^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2"/>
  <p:tag name="PICTUREFILESIZE" val="10477"/>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K(x,x') = \exp(-|| x - x'||^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65"/>
  <p:tag name="PICTUREFILESIZE" val="12569"/>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sum_{i,j} x_i x_j \, x'_i x'_j + 2 \sum_i x_i \, x'_i + 1&#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86"/>
  <p:tag name="PICTUREFILESIZE" val="17250"/>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newcommand{\transpose}{\mbox{${}^{\mbox{T}}$}}&#10;\[&#10;\mbox{dist}(x,y) = (x - y)\transpose (x - y) = \sum_i (x_i - y_i)^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419"/>
  <p:tag name="PICTUREFILESIZE" val="38047"/>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phi(\{x_i\}, \{a_i\}, \{c_k\}) = \sum_i \textcolor{OliveGreen}{\mbox{dist}(x_i, c_{a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34"/>
  <p:tag name="PICTUREFILESIZE" val="37376"/>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a_i = \argmin_k \textcolor{OliveGreen}{\mbox{dist}(x_i, c_k)}&#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221"/>
  <p:tag name="PICTUREFILESIZE" val="22657"/>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phi(\{x_i\}, \{a_i\}, \{c_k\}) =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193"/>
  <p:tag name="PICTUREFILESIZE" val="15406"/>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def\argmax{\mathop{\rm argmax}\limits}&#10;\def\argmin{\mathop{\rm argmin}\limits}&#10;\[&#10;\sum_i \textcolor{OliveGreen}{\mbox{dist}(x_i, c_{a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134"/>
  <p:tag name="PICTUREFILESIZE" val="17706"/>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c_k = \frac{1}{|\{i : a_i = k\}|}\sum_{i: a_i = k} 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248"/>
  <p:tag name="PICTUREFILESIZE" val="2885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51503</TotalTime>
  <Words>3810</Words>
  <Application>Microsoft Macintosh PowerPoint</Application>
  <PresentationFormat>Widescreen</PresentationFormat>
  <Paragraphs>585</Paragraphs>
  <Slides>61</Slides>
  <Notes>13</Notes>
  <HiddenSlides>3</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1" baseType="lpstr">
      <vt:lpstr>Calibri</vt:lpstr>
      <vt:lpstr>Courier New</vt:lpstr>
      <vt:lpstr>Mangal</vt:lpstr>
      <vt:lpstr>Symbol</vt:lpstr>
      <vt:lpstr>Times New Roman</vt:lpstr>
      <vt:lpstr>Wingdings</vt:lpstr>
      <vt:lpstr>Arial</vt:lpstr>
      <vt:lpstr>dan-berkeley-nlp-v1</vt:lpstr>
      <vt:lpstr>Photo Editor Photo</vt:lpstr>
      <vt:lpstr>位图图像</vt:lpstr>
      <vt:lpstr>Announcements</vt:lpstr>
      <vt:lpstr>PowerPoint Presentation</vt:lpstr>
      <vt:lpstr>Recap: Linear Classifiers</vt:lpstr>
      <vt:lpstr>Recap: Weights</vt:lpstr>
      <vt:lpstr>Recap: Learning a Binary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Classification: Comparison</vt:lpstr>
      <vt:lpstr>PowerPoint Presentation</vt:lpstr>
      <vt:lpstr>Case-Based Learning</vt:lpstr>
      <vt:lpstr>Non-Separable Data</vt:lpstr>
      <vt:lpstr>Case-Based Reasoning</vt:lpstr>
      <vt:lpstr>Parametric / Non-Parametric</vt:lpstr>
      <vt:lpstr>Nearest-Neighbor Classification</vt:lpstr>
      <vt:lpstr>Similarity Functions</vt:lpstr>
      <vt:lpstr>Basic Similarity</vt:lpstr>
      <vt:lpstr>Invariant Metrics</vt:lpstr>
      <vt:lpstr>Rotation Invariant Metrics</vt:lpstr>
      <vt:lpstr>Tangent Families</vt:lpstr>
      <vt:lpstr>Template Deformation</vt:lpstr>
      <vt:lpstr>A Tale of Two Approaches…</vt:lpstr>
      <vt:lpstr>Kernelization</vt:lpstr>
      <vt:lpstr>Perceptron Weights</vt:lpstr>
      <vt:lpstr>Dual Perceptron</vt:lpstr>
      <vt:lpstr>Dual Perceptron</vt:lpstr>
      <vt:lpstr>Kernelized Perceptron</vt:lpstr>
      <vt:lpstr>Kernelized Perceptron Structure</vt:lpstr>
      <vt:lpstr>Kernels: Who Cares?</vt:lpstr>
      <vt:lpstr>Non-Linearity</vt:lpstr>
      <vt:lpstr>Non-Linear Separators</vt:lpstr>
      <vt:lpstr>Non-Linear Separators</vt:lpstr>
      <vt:lpstr>Some Kernels</vt:lpstr>
      <vt:lpstr>Why Kernels?</vt:lpstr>
      <vt:lpstr>Recap: Classification</vt:lpstr>
      <vt:lpstr>Clustering</vt:lpstr>
      <vt:lpstr>Clustering</vt:lpstr>
      <vt:lpstr>Clustering</vt:lpstr>
      <vt:lpstr>K-Means</vt:lpstr>
      <vt:lpstr>K-Means</vt:lpstr>
      <vt:lpstr>K-Means Example</vt:lpstr>
      <vt:lpstr>K-Means as Optimization</vt:lpstr>
      <vt:lpstr>Phase I: Update Assignments</vt:lpstr>
      <vt:lpstr>Phase II: Update Means</vt:lpstr>
      <vt:lpstr>Initialization</vt:lpstr>
      <vt:lpstr>K-Means Getting Stuck</vt:lpstr>
      <vt:lpstr>K-Means Questions</vt:lpstr>
      <vt:lpstr>Agglomerative Clustering</vt:lpstr>
      <vt:lpstr>Agglomerative Clustering</vt:lpstr>
      <vt:lpstr>Agglomerative Clustering</vt:lpstr>
      <vt:lpstr>Example: Google News</vt:lpstr>
      <vt:lpstr>Example: K-Means</vt:lpstr>
      <vt:lpstr>Next Time: Advanced Applications!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2931</cp:revision>
  <cp:lastPrinted>2019-11-07T16:23:11Z</cp:lastPrinted>
  <dcterms:created xsi:type="dcterms:W3CDTF">2004-08-27T04:16:05Z</dcterms:created>
  <dcterms:modified xsi:type="dcterms:W3CDTF">2019-11-07T16:26:24Z</dcterms:modified>
</cp:coreProperties>
</file>